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5"/>
  </p:notesMasterIdLst>
  <p:handoutMasterIdLst>
    <p:handoutMasterId r:id="rId26"/>
  </p:handoutMasterIdLst>
  <p:sldIdLst>
    <p:sldId id="258" r:id="rId3"/>
    <p:sldId id="298" r:id="rId4"/>
    <p:sldId id="323" r:id="rId5"/>
    <p:sldId id="370" r:id="rId6"/>
    <p:sldId id="371" r:id="rId7"/>
    <p:sldId id="356" r:id="rId8"/>
    <p:sldId id="321" r:id="rId9"/>
    <p:sldId id="376" r:id="rId10"/>
    <p:sldId id="324" r:id="rId11"/>
    <p:sldId id="367" r:id="rId12"/>
    <p:sldId id="327" r:id="rId13"/>
    <p:sldId id="335" r:id="rId14"/>
    <p:sldId id="325" r:id="rId15"/>
    <p:sldId id="372" r:id="rId16"/>
    <p:sldId id="373" r:id="rId17"/>
    <p:sldId id="361" r:id="rId18"/>
    <p:sldId id="363" r:id="rId19"/>
    <p:sldId id="351" r:id="rId20"/>
    <p:sldId id="364" r:id="rId21"/>
    <p:sldId id="355" r:id="rId22"/>
    <p:sldId id="374" r:id="rId23"/>
    <p:sldId id="375" r:id="rId24"/>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156635"/>
    <a:srgbClr val="762123"/>
    <a:srgbClr val="EC821C"/>
    <a:srgbClr val="CBF5DC"/>
    <a:srgbClr val="93E9B6"/>
    <a:srgbClr val="F6C798"/>
    <a:srgbClr val="E49C9E"/>
    <a:srgbClr val="156834"/>
    <a:srgbClr val="DA78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33" autoAdjust="0"/>
    <p:restoredTop sz="74302" autoAdjust="0"/>
  </p:normalViewPr>
  <p:slideViewPr>
    <p:cSldViewPr>
      <p:cViewPr>
        <p:scale>
          <a:sx n="66" d="100"/>
          <a:sy n="66" d="100"/>
        </p:scale>
        <p:origin x="-141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1" d="100"/>
          <a:sy n="61" d="100"/>
        </p:scale>
        <p:origin x="-292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Sileshi\Festus\Climate%20change\Climatic%20Change\Revised%20submission\Makoka%20Figures%202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Malawi</a:t>
            </a:r>
          </a:p>
        </c:rich>
      </c:tx>
      <c:layout>
        <c:manualLayout>
          <c:xMode val="edge"/>
          <c:yMode val="edge"/>
          <c:x val="0.27269994944563325"/>
          <c:y val="2.0576131687242802E-2"/>
        </c:manualLayout>
      </c:layout>
      <c:overlay val="1"/>
    </c:title>
    <c:autoTitleDeleted val="0"/>
    <c:plotArea>
      <c:layout>
        <c:manualLayout>
          <c:layoutTarget val="inner"/>
          <c:xMode val="edge"/>
          <c:yMode val="edge"/>
          <c:x val="0.12018287202947567"/>
          <c:y val="3.0041524660163747E-2"/>
          <c:w val="0.85290480043451966"/>
          <c:h val="0.78436212749077261"/>
        </c:manualLayout>
      </c:layout>
      <c:lineChart>
        <c:grouping val="standard"/>
        <c:varyColors val="0"/>
        <c:ser>
          <c:idx val="0"/>
          <c:order val="0"/>
          <c:tx>
            <c:strRef>
              <c:f>'Fig2'!$AB$51</c:f>
              <c:strCache>
                <c:ptCount val="1"/>
                <c:pt idx="0">
                  <c:v>Fertilized maize</c:v>
                </c:pt>
              </c:strCache>
            </c:strRef>
          </c:tx>
          <c:spPr>
            <a:ln w="25400">
              <a:solidFill>
                <a:srgbClr val="FF0000"/>
              </a:solidFill>
              <a:prstDash val="solid"/>
            </a:ln>
          </c:spPr>
          <c:marker>
            <c:symbol val="circle"/>
            <c:size val="6"/>
            <c:spPr>
              <a:solidFill>
                <a:srgbClr val="000000"/>
              </a:solidFill>
              <a:ln>
                <a:solidFill>
                  <a:srgbClr val="000000"/>
                </a:solidFill>
                <a:prstDash val="solid"/>
              </a:ln>
            </c:spPr>
          </c:marker>
          <c:cat>
            <c:strRef>
              <c:f>'Fig2'!$AA$52:$AA$65</c:f>
              <c:strCache>
                <c:ptCount val="14"/>
                <c:pt idx="0">
                  <c:v>1993</c:v>
                </c:pt>
                <c:pt idx="1">
                  <c:v>94</c:v>
                </c:pt>
                <c:pt idx="2">
                  <c:v>95</c:v>
                </c:pt>
                <c:pt idx="3">
                  <c:v>96</c:v>
                </c:pt>
                <c:pt idx="4">
                  <c:v>97</c:v>
                </c:pt>
                <c:pt idx="5">
                  <c:v>98</c:v>
                </c:pt>
                <c:pt idx="6">
                  <c:v>99</c:v>
                </c:pt>
                <c:pt idx="7">
                  <c:v>2000</c:v>
                </c:pt>
                <c:pt idx="8">
                  <c:v>01</c:v>
                </c:pt>
                <c:pt idx="9">
                  <c:v>02</c:v>
                </c:pt>
                <c:pt idx="10">
                  <c:v>03</c:v>
                </c:pt>
                <c:pt idx="11">
                  <c:v>04</c:v>
                </c:pt>
                <c:pt idx="12">
                  <c:v>05</c:v>
                </c:pt>
                <c:pt idx="13">
                  <c:v>06</c:v>
                </c:pt>
              </c:strCache>
            </c:strRef>
          </c:cat>
          <c:val>
            <c:numRef>
              <c:f>'Fig2'!$AB$52:$AB$65</c:f>
              <c:numCache>
                <c:formatCode>0.0</c:formatCode>
                <c:ptCount val="14"/>
                <c:pt idx="0">
                  <c:v>5.9032716927453999</c:v>
                </c:pt>
                <c:pt idx="1">
                  <c:v>6.7377398720682296</c:v>
                </c:pt>
                <c:pt idx="2">
                  <c:v>6.4591439688715964</c:v>
                </c:pt>
                <c:pt idx="3">
                  <c:v>5.2660753880266071</c:v>
                </c:pt>
                <c:pt idx="4">
                  <c:v>1.2192040429564073</c:v>
                </c:pt>
                <c:pt idx="5">
                  <c:v>4.5197740112994351</c:v>
                </c:pt>
                <c:pt idx="6">
                  <c:v>3.3952254641909767</c:v>
                </c:pt>
                <c:pt idx="7">
                  <c:v>2.7659574468085202</c:v>
                </c:pt>
                <c:pt idx="8">
                  <c:v>2.6283724978241949</c:v>
                </c:pt>
                <c:pt idx="9">
                  <c:v>4.3985419198055755</c:v>
                </c:pt>
                <c:pt idx="10">
                  <c:v>2.7571115973741898</c:v>
                </c:pt>
                <c:pt idx="11">
                  <c:v>2.9473684210526314</c:v>
                </c:pt>
                <c:pt idx="12">
                  <c:v>4.08</c:v>
                </c:pt>
                <c:pt idx="13">
                  <c:v>2.0928270042194077</c:v>
                </c:pt>
              </c:numCache>
            </c:numRef>
          </c:val>
          <c:smooth val="0"/>
        </c:ser>
        <c:ser>
          <c:idx val="1"/>
          <c:order val="1"/>
          <c:tx>
            <c:strRef>
              <c:f>'Fig2'!$AC$51</c:f>
              <c:strCache>
                <c:ptCount val="1"/>
                <c:pt idx="0">
                  <c:v>Gliricidia+50% fertilizer</c:v>
                </c:pt>
              </c:strCache>
            </c:strRef>
          </c:tx>
          <c:spPr>
            <a:ln w="25400">
              <a:solidFill>
                <a:srgbClr val="000000"/>
              </a:solidFill>
              <a:prstDash val="solid"/>
            </a:ln>
          </c:spPr>
          <c:marker>
            <c:symbol val="square"/>
            <c:size val="6"/>
            <c:spPr>
              <a:solidFill>
                <a:schemeClr val="tx1"/>
              </a:solidFill>
              <a:ln>
                <a:solidFill>
                  <a:srgbClr val="000000"/>
                </a:solidFill>
                <a:prstDash val="solid"/>
              </a:ln>
            </c:spPr>
          </c:marker>
          <c:cat>
            <c:strRef>
              <c:f>'Fig2'!$AA$52:$AA$65</c:f>
              <c:strCache>
                <c:ptCount val="14"/>
                <c:pt idx="0">
                  <c:v>1993</c:v>
                </c:pt>
                <c:pt idx="1">
                  <c:v>94</c:v>
                </c:pt>
                <c:pt idx="2">
                  <c:v>95</c:v>
                </c:pt>
                <c:pt idx="3">
                  <c:v>96</c:v>
                </c:pt>
                <c:pt idx="4">
                  <c:v>97</c:v>
                </c:pt>
                <c:pt idx="5">
                  <c:v>98</c:v>
                </c:pt>
                <c:pt idx="6">
                  <c:v>99</c:v>
                </c:pt>
                <c:pt idx="7">
                  <c:v>2000</c:v>
                </c:pt>
                <c:pt idx="8">
                  <c:v>01</c:v>
                </c:pt>
                <c:pt idx="9">
                  <c:v>02</c:v>
                </c:pt>
                <c:pt idx="10">
                  <c:v>03</c:v>
                </c:pt>
                <c:pt idx="11">
                  <c:v>04</c:v>
                </c:pt>
                <c:pt idx="12">
                  <c:v>05</c:v>
                </c:pt>
                <c:pt idx="13">
                  <c:v>06</c:v>
                </c:pt>
              </c:strCache>
            </c:strRef>
          </c:cat>
          <c:val>
            <c:numRef>
              <c:f>'Fig2'!$AC$52:$AC$65</c:f>
              <c:numCache>
                <c:formatCode>0.0</c:formatCode>
                <c:ptCount val="14"/>
                <c:pt idx="0">
                  <c:v>5.7041251778093756</c:v>
                </c:pt>
                <c:pt idx="1">
                  <c:v>9.7014925373134346</c:v>
                </c:pt>
                <c:pt idx="2">
                  <c:v>7.2568093385214008</c:v>
                </c:pt>
                <c:pt idx="3">
                  <c:v>8.3370288248337019</c:v>
                </c:pt>
                <c:pt idx="4">
                  <c:v>2.8237523689197732</c:v>
                </c:pt>
                <c:pt idx="5">
                  <c:v>6.5762711864407102</c:v>
                </c:pt>
                <c:pt idx="6">
                  <c:v>5.711759504862953</c:v>
                </c:pt>
                <c:pt idx="7">
                  <c:v>4.6808510638297856</c:v>
                </c:pt>
                <c:pt idx="8">
                  <c:v>5.5178416013925151</c:v>
                </c:pt>
                <c:pt idx="9">
                  <c:v>6.2211421628189552</c:v>
                </c:pt>
                <c:pt idx="10">
                  <c:v>5.2188183807439827</c:v>
                </c:pt>
                <c:pt idx="11">
                  <c:v>5.95488721804508</c:v>
                </c:pt>
                <c:pt idx="12">
                  <c:v>5.6266666666666669</c:v>
                </c:pt>
                <c:pt idx="13">
                  <c:v>3.2742616033755274</c:v>
                </c:pt>
              </c:numCache>
            </c:numRef>
          </c:val>
          <c:smooth val="0"/>
        </c:ser>
        <c:ser>
          <c:idx val="3"/>
          <c:order val="2"/>
          <c:tx>
            <c:strRef>
              <c:f>'Fig2'!$AE$51</c:f>
              <c:strCache>
                <c:ptCount val="1"/>
                <c:pt idx="0">
                  <c:v>Gliricidia</c:v>
                </c:pt>
              </c:strCache>
            </c:strRef>
          </c:tx>
          <c:spPr>
            <a:ln w="25400">
              <a:solidFill>
                <a:srgbClr val="002060"/>
              </a:solidFill>
              <a:prstDash val="dash"/>
            </a:ln>
          </c:spPr>
          <c:marker>
            <c:symbol val="diamond"/>
            <c:size val="5"/>
            <c:spPr>
              <a:solidFill>
                <a:srgbClr val="002060"/>
              </a:solidFill>
              <a:ln>
                <a:solidFill>
                  <a:srgbClr val="000000"/>
                </a:solidFill>
                <a:prstDash val="solid"/>
              </a:ln>
            </c:spPr>
          </c:marker>
          <c:cat>
            <c:strRef>
              <c:f>'Fig2'!$AA$52:$AA$65</c:f>
              <c:strCache>
                <c:ptCount val="14"/>
                <c:pt idx="0">
                  <c:v>1993</c:v>
                </c:pt>
                <c:pt idx="1">
                  <c:v>94</c:v>
                </c:pt>
                <c:pt idx="2">
                  <c:v>95</c:v>
                </c:pt>
                <c:pt idx="3">
                  <c:v>96</c:v>
                </c:pt>
                <c:pt idx="4">
                  <c:v>97</c:v>
                </c:pt>
                <c:pt idx="5">
                  <c:v>98</c:v>
                </c:pt>
                <c:pt idx="6">
                  <c:v>99</c:v>
                </c:pt>
                <c:pt idx="7">
                  <c:v>2000</c:v>
                </c:pt>
                <c:pt idx="8">
                  <c:v>01</c:v>
                </c:pt>
                <c:pt idx="9">
                  <c:v>02</c:v>
                </c:pt>
                <c:pt idx="10">
                  <c:v>03</c:v>
                </c:pt>
                <c:pt idx="11">
                  <c:v>04</c:v>
                </c:pt>
                <c:pt idx="12">
                  <c:v>05</c:v>
                </c:pt>
                <c:pt idx="13">
                  <c:v>06</c:v>
                </c:pt>
              </c:strCache>
            </c:strRef>
          </c:cat>
          <c:val>
            <c:numRef>
              <c:f>'Fig2'!$AE$52:$AE$65</c:f>
              <c:numCache>
                <c:formatCode>0.0</c:formatCode>
                <c:ptCount val="14"/>
                <c:pt idx="0">
                  <c:v>2.3613086770981413</c:v>
                </c:pt>
                <c:pt idx="1">
                  <c:v>8.3582089552238799</c:v>
                </c:pt>
                <c:pt idx="2">
                  <c:v>5.7976653696498053</c:v>
                </c:pt>
                <c:pt idx="3">
                  <c:v>5.8758314855875833</c:v>
                </c:pt>
                <c:pt idx="4">
                  <c:v>2.122552116234997</c:v>
                </c:pt>
                <c:pt idx="5">
                  <c:v>4.8813559322033901</c:v>
                </c:pt>
                <c:pt idx="6">
                  <c:v>3.9699381078691425</c:v>
                </c:pt>
                <c:pt idx="7">
                  <c:v>3.0718085106382835</c:v>
                </c:pt>
                <c:pt idx="8">
                  <c:v>4.4038294168842524</c:v>
                </c:pt>
                <c:pt idx="9">
                  <c:v>5.0425273390036454</c:v>
                </c:pt>
                <c:pt idx="10">
                  <c:v>5.4595185995623634</c:v>
                </c:pt>
                <c:pt idx="11">
                  <c:v>6.6466165413533815</c:v>
                </c:pt>
                <c:pt idx="12">
                  <c:v>5.2266666666666683</c:v>
                </c:pt>
                <c:pt idx="13">
                  <c:v>2.8354430379746702</c:v>
                </c:pt>
              </c:numCache>
            </c:numRef>
          </c:val>
          <c:smooth val="0"/>
        </c:ser>
        <c:ser>
          <c:idx val="4"/>
          <c:order val="3"/>
          <c:tx>
            <c:strRef>
              <c:f>'Fig2'!$AF$51</c:f>
              <c:strCache>
                <c:ptCount val="1"/>
                <c:pt idx="0">
                  <c:v>Ufertilized maize</c:v>
                </c:pt>
              </c:strCache>
            </c:strRef>
          </c:tx>
          <c:spPr>
            <a:ln w="25400">
              <a:solidFill>
                <a:srgbClr val="FF0000"/>
              </a:solidFill>
              <a:prstDash val="sysDash"/>
            </a:ln>
          </c:spPr>
          <c:marker>
            <c:symbol val="circle"/>
            <c:size val="6"/>
            <c:spPr>
              <a:solidFill>
                <a:srgbClr val="FFFFFF"/>
              </a:solidFill>
              <a:ln>
                <a:solidFill>
                  <a:srgbClr val="FF0000"/>
                </a:solidFill>
                <a:prstDash val="solid"/>
              </a:ln>
            </c:spPr>
          </c:marker>
          <c:cat>
            <c:strRef>
              <c:f>'Fig2'!$AA$52:$AA$65</c:f>
              <c:strCache>
                <c:ptCount val="14"/>
                <c:pt idx="0">
                  <c:v>1993</c:v>
                </c:pt>
                <c:pt idx="1">
                  <c:v>94</c:v>
                </c:pt>
                <c:pt idx="2">
                  <c:v>95</c:v>
                </c:pt>
                <c:pt idx="3">
                  <c:v>96</c:v>
                </c:pt>
                <c:pt idx="4">
                  <c:v>97</c:v>
                </c:pt>
                <c:pt idx="5">
                  <c:v>98</c:v>
                </c:pt>
                <c:pt idx="6">
                  <c:v>99</c:v>
                </c:pt>
                <c:pt idx="7">
                  <c:v>2000</c:v>
                </c:pt>
                <c:pt idx="8">
                  <c:v>01</c:v>
                </c:pt>
                <c:pt idx="9">
                  <c:v>02</c:v>
                </c:pt>
                <c:pt idx="10">
                  <c:v>03</c:v>
                </c:pt>
                <c:pt idx="11">
                  <c:v>04</c:v>
                </c:pt>
                <c:pt idx="12">
                  <c:v>05</c:v>
                </c:pt>
                <c:pt idx="13">
                  <c:v>06</c:v>
                </c:pt>
              </c:strCache>
            </c:strRef>
          </c:cat>
          <c:val>
            <c:numRef>
              <c:f>'Fig2'!$AF$52:$AF$65</c:f>
              <c:numCache>
                <c:formatCode>0.0</c:formatCode>
                <c:ptCount val="14"/>
                <c:pt idx="0">
                  <c:v>2.8307254623044087</c:v>
                </c:pt>
                <c:pt idx="1">
                  <c:v>3.1982942430703738</c:v>
                </c:pt>
                <c:pt idx="2">
                  <c:v>2.8988326848248915</c:v>
                </c:pt>
                <c:pt idx="3">
                  <c:v>1.3303769401330381</c:v>
                </c:pt>
                <c:pt idx="4">
                  <c:v>0.33480732785849865</c:v>
                </c:pt>
                <c:pt idx="5">
                  <c:v>1.2090395480225942</c:v>
                </c:pt>
                <c:pt idx="6">
                  <c:v>0.89301503094606549</c:v>
                </c:pt>
                <c:pt idx="7">
                  <c:v>1.0638297872340319</c:v>
                </c:pt>
                <c:pt idx="8">
                  <c:v>0.7484769364664956</c:v>
                </c:pt>
                <c:pt idx="9">
                  <c:v>1.2150668286755772</c:v>
                </c:pt>
                <c:pt idx="10">
                  <c:v>1.4004376367614879</c:v>
                </c:pt>
                <c:pt idx="11">
                  <c:v>1.7593984962405973</c:v>
                </c:pt>
                <c:pt idx="12">
                  <c:v>0.93333333333333335</c:v>
                </c:pt>
                <c:pt idx="13">
                  <c:v>0.51476793248945163</c:v>
                </c:pt>
              </c:numCache>
            </c:numRef>
          </c:val>
          <c:smooth val="0"/>
        </c:ser>
        <c:dLbls>
          <c:showLegendKey val="0"/>
          <c:showVal val="0"/>
          <c:showCatName val="0"/>
          <c:showSerName val="0"/>
          <c:showPercent val="0"/>
          <c:showBubbleSize val="0"/>
        </c:dLbls>
        <c:marker val="1"/>
        <c:smooth val="0"/>
        <c:axId val="157589504"/>
        <c:axId val="157591808"/>
      </c:lineChart>
      <c:catAx>
        <c:axId val="157589504"/>
        <c:scaling>
          <c:orientation val="minMax"/>
        </c:scaling>
        <c:delete val="0"/>
        <c:axPos val="b"/>
        <c:numFmt formatCode="General" sourceLinked="1"/>
        <c:majorTickMark val="out"/>
        <c:minorTickMark val="none"/>
        <c:tickLblPos val="nextTo"/>
        <c:spPr>
          <a:ln w="12700">
            <a:solidFill>
              <a:srgbClr val="000000"/>
            </a:solidFill>
            <a:prstDash val="solid"/>
          </a:ln>
        </c:spPr>
        <c:txPr>
          <a:bodyPr rot="0" vert="horz"/>
          <a:lstStyle/>
          <a:p>
            <a:pPr>
              <a:defRPr/>
            </a:pPr>
            <a:endParaRPr lang="en-US"/>
          </a:p>
        </c:txPr>
        <c:crossAx val="157591808"/>
        <c:crosses val="autoZero"/>
        <c:auto val="1"/>
        <c:lblAlgn val="ctr"/>
        <c:lblOffset val="100"/>
        <c:tickLblSkip val="1"/>
        <c:tickMarkSkip val="1"/>
        <c:noMultiLvlLbl val="0"/>
      </c:catAx>
      <c:valAx>
        <c:axId val="157591808"/>
        <c:scaling>
          <c:orientation val="minMax"/>
          <c:max val="10"/>
          <c:min val="0"/>
        </c:scaling>
        <c:delete val="0"/>
        <c:axPos val="l"/>
        <c:title>
          <c:tx>
            <c:rich>
              <a:bodyPr/>
              <a:lstStyle/>
              <a:p>
                <a:pPr>
                  <a:defRPr/>
                </a:pPr>
                <a:r>
                  <a:rPr lang="en-US"/>
                  <a:t>Rain Use Efficiency</a:t>
                </a:r>
              </a:p>
            </c:rich>
          </c:tx>
          <c:layout>
            <c:manualLayout>
              <c:xMode val="edge"/>
              <c:yMode val="edge"/>
              <c:x val="1.2069510697849067E-2"/>
              <c:y val="0.33950850413763212"/>
            </c:manualLayout>
          </c:layout>
          <c:overlay val="0"/>
          <c:spPr>
            <a:noFill/>
            <a:ln w="25400">
              <a:noFill/>
            </a:ln>
          </c:spPr>
        </c:title>
        <c:numFmt formatCode="0" sourceLinked="0"/>
        <c:majorTickMark val="out"/>
        <c:minorTickMark val="none"/>
        <c:tickLblPos val="nextTo"/>
        <c:spPr>
          <a:ln w="12700">
            <a:solidFill>
              <a:srgbClr val="000000"/>
            </a:solidFill>
            <a:prstDash val="solid"/>
          </a:ln>
        </c:spPr>
        <c:txPr>
          <a:bodyPr rot="0" vert="horz"/>
          <a:lstStyle/>
          <a:p>
            <a:pPr>
              <a:defRPr/>
            </a:pPr>
            <a:endParaRPr lang="en-US"/>
          </a:p>
        </c:txPr>
        <c:crossAx val="157589504"/>
        <c:crosses val="autoZero"/>
        <c:crossBetween val="between"/>
      </c:valAx>
      <c:spPr>
        <a:solidFill>
          <a:srgbClr val="FFFFFF"/>
        </a:solidFill>
        <a:ln w="12700">
          <a:solidFill>
            <a:srgbClr val="FFFFFF"/>
          </a:solidFill>
          <a:prstDash val="solid"/>
        </a:ln>
      </c:spPr>
    </c:plotArea>
    <c:legend>
      <c:legendPos val="r"/>
      <c:layout>
        <c:manualLayout>
          <c:xMode val="edge"/>
          <c:yMode val="edge"/>
          <c:x val="0.43294593452863245"/>
          <c:y val="0"/>
          <c:w val="0.56097396796376708"/>
          <c:h val="0.30832593041254547"/>
        </c:manualLayout>
      </c:layout>
      <c:overlay val="0"/>
      <c:spPr>
        <a:solidFill>
          <a:srgbClr val="FFFFFF"/>
        </a:solidFill>
        <a:ln w="25400">
          <a:noFill/>
        </a:ln>
      </c:spPr>
    </c:legend>
    <c:plotVisOnly val="1"/>
    <c:dispBlanksAs val="gap"/>
    <c:showDLblsOverMax val="0"/>
  </c:chart>
  <c:spPr>
    <a:solidFill>
      <a:srgbClr val="FFFFFF"/>
    </a:solidFill>
    <a:ln w="9525">
      <a:noFill/>
    </a:ln>
  </c:spPr>
  <c:txPr>
    <a:bodyPr/>
    <a:lstStyle/>
    <a:p>
      <a:pPr>
        <a:defRPr sz="1600" b="1" i="0" u="none" strike="noStrike" baseline="0">
          <a:solidFill>
            <a:srgbClr val="000000"/>
          </a:solidFill>
          <a:latin typeface="Arial"/>
          <a:ea typeface="Arial"/>
          <a:cs typeface="Arial"/>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1ADE47-18D3-ED49-92CA-2655EC11DE82}"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0D596E52-98A3-C344-B078-6FF59634F209}">
      <dgm:prSet custT="1"/>
      <dgm:spPr/>
      <dgm:t>
        <a:bodyPr/>
        <a:lstStyle/>
        <a:p>
          <a:pPr rtl="0"/>
          <a:r>
            <a:rPr lang="en-US" sz="2800" dirty="0" smtClean="0">
              <a:latin typeface="Arial" panose="020B0604020202020204" pitchFamily="34" charset="0"/>
              <a:cs typeface="Arial" panose="020B0604020202020204" pitchFamily="34" charset="0"/>
            </a:rPr>
            <a:t>50% of the HH are large families, with 5-8 people.</a:t>
          </a:r>
          <a:endParaRPr lang="en-US" sz="2800" dirty="0">
            <a:latin typeface="Arial" panose="020B0604020202020204" pitchFamily="34" charset="0"/>
            <a:cs typeface="Arial" panose="020B0604020202020204" pitchFamily="34" charset="0"/>
          </a:endParaRPr>
        </a:p>
      </dgm:t>
    </dgm:pt>
    <dgm:pt modelId="{5A2B270D-9BDF-E146-9B6D-A93961B46EDE}" type="parTrans" cxnId="{40BACA19-745C-904B-B2A2-3AA4731CCD41}">
      <dgm:prSet/>
      <dgm:spPr/>
      <dgm:t>
        <a:bodyPr/>
        <a:lstStyle/>
        <a:p>
          <a:endParaRPr lang="en-US" sz="2800"/>
        </a:p>
      </dgm:t>
    </dgm:pt>
    <dgm:pt modelId="{A09459B7-5670-8C4D-B934-1F8D502A98D8}" type="sibTrans" cxnId="{40BACA19-745C-904B-B2A2-3AA4731CCD41}">
      <dgm:prSet/>
      <dgm:spPr/>
      <dgm:t>
        <a:bodyPr/>
        <a:lstStyle/>
        <a:p>
          <a:endParaRPr lang="en-US" sz="2800"/>
        </a:p>
      </dgm:t>
    </dgm:pt>
    <dgm:pt modelId="{0B08FD06-045E-5143-BE43-996DC2CB8FC3}">
      <dgm:prSet custT="1"/>
      <dgm:spPr/>
      <dgm:t>
        <a:bodyPr/>
        <a:lstStyle/>
        <a:p>
          <a:pPr rtl="0"/>
          <a:r>
            <a:rPr lang="en-US" sz="2800" dirty="0" smtClean="0"/>
            <a:t>Land holding: 36% (1-4 ha) and 20% (8 ha) per household</a:t>
          </a:r>
          <a:endParaRPr lang="en-US" sz="2800" dirty="0"/>
        </a:p>
      </dgm:t>
    </dgm:pt>
    <dgm:pt modelId="{890D9FAF-9FA5-494B-8181-6C1EE9914C7B}" type="parTrans" cxnId="{CC1316B0-FEEB-5245-A389-65D0240799A2}">
      <dgm:prSet/>
      <dgm:spPr/>
      <dgm:t>
        <a:bodyPr/>
        <a:lstStyle/>
        <a:p>
          <a:endParaRPr lang="en-US" sz="2800"/>
        </a:p>
      </dgm:t>
    </dgm:pt>
    <dgm:pt modelId="{BEE5B952-1874-7948-B8F2-0FDFBF907798}" type="sibTrans" cxnId="{CC1316B0-FEEB-5245-A389-65D0240799A2}">
      <dgm:prSet/>
      <dgm:spPr/>
      <dgm:t>
        <a:bodyPr/>
        <a:lstStyle/>
        <a:p>
          <a:endParaRPr lang="en-US" sz="2800"/>
        </a:p>
      </dgm:t>
    </dgm:pt>
    <dgm:pt modelId="{5FB0A9DA-597C-D341-95B8-1B3215736A3F}">
      <dgm:prSet custT="1"/>
      <dgm:spPr/>
      <dgm:t>
        <a:bodyPr/>
        <a:lstStyle/>
        <a:p>
          <a:pPr rtl="0"/>
          <a:r>
            <a:rPr lang="en-US" sz="2800" smtClean="0"/>
            <a:t>Grain yield for maize (1-1.5t/ha) below potential of 4.5t/ha. </a:t>
          </a:r>
          <a:endParaRPr lang="en-US" sz="2800"/>
        </a:p>
      </dgm:t>
    </dgm:pt>
    <dgm:pt modelId="{B59DF5F5-DB60-C44B-B8AE-391500E6AF2A}" type="parTrans" cxnId="{30ECC441-D425-1445-B291-558215356E67}">
      <dgm:prSet/>
      <dgm:spPr/>
      <dgm:t>
        <a:bodyPr/>
        <a:lstStyle/>
        <a:p>
          <a:endParaRPr lang="en-US" sz="2800"/>
        </a:p>
      </dgm:t>
    </dgm:pt>
    <dgm:pt modelId="{9372CCE9-F6AF-B246-AEE3-4439C627DECC}" type="sibTrans" cxnId="{30ECC441-D425-1445-B291-558215356E67}">
      <dgm:prSet/>
      <dgm:spPr/>
      <dgm:t>
        <a:bodyPr/>
        <a:lstStyle/>
        <a:p>
          <a:endParaRPr lang="en-US" sz="2800"/>
        </a:p>
      </dgm:t>
    </dgm:pt>
    <dgm:pt modelId="{B57A0BD7-8C72-B249-879C-7A264C807152}">
      <dgm:prSet custT="1"/>
      <dgm:spPr/>
      <dgm:t>
        <a:bodyPr/>
        <a:lstStyle/>
        <a:p>
          <a:pPr rtl="0"/>
          <a:r>
            <a:rPr lang="en-US" sz="2800" dirty="0" smtClean="0"/>
            <a:t>60% of HH experience food deficit for 1-9 months in a year. </a:t>
          </a:r>
          <a:endParaRPr lang="en-US" sz="2800" dirty="0"/>
        </a:p>
      </dgm:t>
    </dgm:pt>
    <dgm:pt modelId="{0B284BC9-2312-4847-85F6-E1EDCE568089}" type="parTrans" cxnId="{EEDFB66E-4426-6D4A-BEB3-7D66C15AC2BA}">
      <dgm:prSet/>
      <dgm:spPr/>
      <dgm:t>
        <a:bodyPr/>
        <a:lstStyle/>
        <a:p>
          <a:endParaRPr lang="en-US" sz="2800"/>
        </a:p>
      </dgm:t>
    </dgm:pt>
    <dgm:pt modelId="{7969541D-3DCC-DF4C-87D7-FA8CC22BD576}" type="sibTrans" cxnId="{EEDFB66E-4426-6D4A-BEB3-7D66C15AC2BA}">
      <dgm:prSet/>
      <dgm:spPr/>
      <dgm:t>
        <a:bodyPr/>
        <a:lstStyle/>
        <a:p>
          <a:endParaRPr lang="en-US" sz="2800"/>
        </a:p>
      </dgm:t>
    </dgm:pt>
    <dgm:pt modelId="{F402FC33-897C-144F-9E51-8175400CF0D5}">
      <dgm:prSet custT="1"/>
      <dgm:spPr/>
      <dgm:t>
        <a:bodyPr/>
        <a:lstStyle/>
        <a:p>
          <a:pPr rtl="0"/>
          <a:r>
            <a:rPr lang="en-US" sz="2800" smtClean="0"/>
            <a:t>60% of the farmers keep livestock  </a:t>
          </a:r>
          <a:endParaRPr lang="en-US" sz="2800"/>
        </a:p>
      </dgm:t>
    </dgm:pt>
    <dgm:pt modelId="{FB30EB74-6394-4047-B7FF-9A4AC8F6D780}" type="parTrans" cxnId="{F0572F82-ABC9-2B43-AC8B-A3798A5DF347}">
      <dgm:prSet/>
      <dgm:spPr/>
      <dgm:t>
        <a:bodyPr/>
        <a:lstStyle/>
        <a:p>
          <a:endParaRPr lang="en-US" sz="2800"/>
        </a:p>
      </dgm:t>
    </dgm:pt>
    <dgm:pt modelId="{69B4E79C-2512-8549-8856-064D3A1BD011}" type="sibTrans" cxnId="{F0572F82-ABC9-2B43-AC8B-A3798A5DF347}">
      <dgm:prSet/>
      <dgm:spPr/>
      <dgm:t>
        <a:bodyPr/>
        <a:lstStyle/>
        <a:p>
          <a:endParaRPr lang="en-US" sz="2800"/>
        </a:p>
      </dgm:t>
    </dgm:pt>
    <dgm:pt modelId="{67B1F6FF-7203-7D4F-B99C-21FC054B9CA1}">
      <dgm:prSet custT="1"/>
      <dgm:spPr/>
      <dgm:t>
        <a:bodyPr/>
        <a:lstStyle/>
        <a:p>
          <a:pPr rtl="0"/>
          <a:r>
            <a:rPr lang="en-US" sz="2800" smtClean="0"/>
            <a:t>17% of respondent use fertilizer or manure</a:t>
          </a:r>
          <a:endParaRPr lang="en-US" sz="2800"/>
        </a:p>
      </dgm:t>
    </dgm:pt>
    <dgm:pt modelId="{90C36BBD-D28C-214A-89C6-3F02808FE0E4}" type="parTrans" cxnId="{3C0B034C-893A-C14C-9B50-4A20A2CDDCB2}">
      <dgm:prSet/>
      <dgm:spPr/>
      <dgm:t>
        <a:bodyPr/>
        <a:lstStyle/>
        <a:p>
          <a:endParaRPr lang="en-US" sz="2800"/>
        </a:p>
      </dgm:t>
    </dgm:pt>
    <dgm:pt modelId="{58D33512-05C8-0A47-B20F-D32825A7A1EA}" type="sibTrans" cxnId="{3C0B034C-893A-C14C-9B50-4A20A2CDDCB2}">
      <dgm:prSet/>
      <dgm:spPr/>
      <dgm:t>
        <a:bodyPr/>
        <a:lstStyle/>
        <a:p>
          <a:endParaRPr lang="en-US" sz="2800"/>
        </a:p>
      </dgm:t>
    </dgm:pt>
    <dgm:pt modelId="{0886128A-0B32-D04E-809B-C3573FA16E67}">
      <dgm:prSet custT="1"/>
      <dgm:spPr/>
      <dgm:t>
        <a:bodyPr/>
        <a:lstStyle/>
        <a:p>
          <a:pPr rtl="0"/>
          <a:r>
            <a:rPr lang="en-US" sz="2800" dirty="0" smtClean="0"/>
            <a:t>Less than10%  of farmers use improved seed</a:t>
          </a:r>
          <a:endParaRPr lang="en-US" sz="2800" dirty="0"/>
        </a:p>
      </dgm:t>
    </dgm:pt>
    <dgm:pt modelId="{33D55650-7E31-754B-9C74-217B5B804553}" type="parTrans" cxnId="{9E85160E-F590-D845-9B1B-8656846A88EB}">
      <dgm:prSet/>
      <dgm:spPr/>
      <dgm:t>
        <a:bodyPr/>
        <a:lstStyle/>
        <a:p>
          <a:endParaRPr lang="en-US" sz="2800"/>
        </a:p>
      </dgm:t>
    </dgm:pt>
    <dgm:pt modelId="{A76B9AFE-26EB-5A4F-88FA-8E27188E6F54}" type="sibTrans" cxnId="{9E85160E-F590-D845-9B1B-8656846A88EB}">
      <dgm:prSet/>
      <dgm:spPr/>
      <dgm:t>
        <a:bodyPr/>
        <a:lstStyle/>
        <a:p>
          <a:endParaRPr lang="en-US" sz="2800"/>
        </a:p>
      </dgm:t>
    </dgm:pt>
    <dgm:pt modelId="{860E7AA6-1991-D744-AB98-1E19F17708B4}" type="pres">
      <dgm:prSet presAssocID="{681ADE47-18D3-ED49-92CA-2655EC11DE82}" presName="vert0" presStyleCnt="0">
        <dgm:presLayoutVars>
          <dgm:dir/>
          <dgm:animOne val="branch"/>
          <dgm:animLvl val="lvl"/>
        </dgm:presLayoutVars>
      </dgm:prSet>
      <dgm:spPr/>
      <dgm:t>
        <a:bodyPr/>
        <a:lstStyle/>
        <a:p>
          <a:endParaRPr lang="en-US"/>
        </a:p>
      </dgm:t>
    </dgm:pt>
    <dgm:pt modelId="{31AA397A-0245-1344-9743-63FD5C2DDF70}" type="pres">
      <dgm:prSet presAssocID="{0D596E52-98A3-C344-B078-6FF59634F209}" presName="thickLine" presStyleLbl="alignNode1" presStyleIdx="0" presStyleCnt="7"/>
      <dgm:spPr/>
    </dgm:pt>
    <dgm:pt modelId="{6B246E78-CACA-AE48-8B03-83C70413CB5C}" type="pres">
      <dgm:prSet presAssocID="{0D596E52-98A3-C344-B078-6FF59634F209}" presName="horz1" presStyleCnt="0"/>
      <dgm:spPr/>
    </dgm:pt>
    <dgm:pt modelId="{16290984-1E7E-904A-814B-BF4AAD6AEC1B}" type="pres">
      <dgm:prSet presAssocID="{0D596E52-98A3-C344-B078-6FF59634F209}" presName="tx1" presStyleLbl="revTx" presStyleIdx="0" presStyleCnt="7"/>
      <dgm:spPr/>
      <dgm:t>
        <a:bodyPr/>
        <a:lstStyle/>
        <a:p>
          <a:endParaRPr lang="en-US"/>
        </a:p>
      </dgm:t>
    </dgm:pt>
    <dgm:pt modelId="{069C310D-AEA7-EA4E-A73D-4A91F9CE87E7}" type="pres">
      <dgm:prSet presAssocID="{0D596E52-98A3-C344-B078-6FF59634F209}" presName="vert1" presStyleCnt="0"/>
      <dgm:spPr/>
    </dgm:pt>
    <dgm:pt modelId="{5460A39B-4E6B-2843-AB11-AA9661804A1B}" type="pres">
      <dgm:prSet presAssocID="{0B08FD06-045E-5143-BE43-996DC2CB8FC3}" presName="thickLine" presStyleLbl="alignNode1" presStyleIdx="1" presStyleCnt="7"/>
      <dgm:spPr/>
    </dgm:pt>
    <dgm:pt modelId="{5EF65BFB-068C-3241-B8C5-10E861616595}" type="pres">
      <dgm:prSet presAssocID="{0B08FD06-045E-5143-BE43-996DC2CB8FC3}" presName="horz1" presStyleCnt="0"/>
      <dgm:spPr/>
    </dgm:pt>
    <dgm:pt modelId="{F86EE41F-9741-4F47-B12E-7146598A8A38}" type="pres">
      <dgm:prSet presAssocID="{0B08FD06-045E-5143-BE43-996DC2CB8FC3}" presName="tx1" presStyleLbl="revTx" presStyleIdx="1" presStyleCnt="7"/>
      <dgm:spPr/>
      <dgm:t>
        <a:bodyPr/>
        <a:lstStyle/>
        <a:p>
          <a:endParaRPr lang="en-US"/>
        </a:p>
      </dgm:t>
    </dgm:pt>
    <dgm:pt modelId="{5C841309-22FD-184A-A269-898939C8DF2D}" type="pres">
      <dgm:prSet presAssocID="{0B08FD06-045E-5143-BE43-996DC2CB8FC3}" presName="vert1" presStyleCnt="0"/>
      <dgm:spPr/>
    </dgm:pt>
    <dgm:pt modelId="{3939A9CB-92F5-7446-A693-744A97A5C1B2}" type="pres">
      <dgm:prSet presAssocID="{5FB0A9DA-597C-D341-95B8-1B3215736A3F}" presName="thickLine" presStyleLbl="alignNode1" presStyleIdx="2" presStyleCnt="7"/>
      <dgm:spPr/>
    </dgm:pt>
    <dgm:pt modelId="{F3CC79A8-2B93-E749-A6C5-4E92E1AE16E7}" type="pres">
      <dgm:prSet presAssocID="{5FB0A9DA-597C-D341-95B8-1B3215736A3F}" presName="horz1" presStyleCnt="0"/>
      <dgm:spPr/>
    </dgm:pt>
    <dgm:pt modelId="{0FB84A01-2AF4-C749-8110-E086D62F23FA}" type="pres">
      <dgm:prSet presAssocID="{5FB0A9DA-597C-D341-95B8-1B3215736A3F}" presName="tx1" presStyleLbl="revTx" presStyleIdx="2" presStyleCnt="7"/>
      <dgm:spPr/>
      <dgm:t>
        <a:bodyPr/>
        <a:lstStyle/>
        <a:p>
          <a:endParaRPr lang="en-US"/>
        </a:p>
      </dgm:t>
    </dgm:pt>
    <dgm:pt modelId="{AD719B9F-2EC2-7A4B-9FD5-322920A8FAC6}" type="pres">
      <dgm:prSet presAssocID="{5FB0A9DA-597C-D341-95B8-1B3215736A3F}" presName="vert1" presStyleCnt="0"/>
      <dgm:spPr/>
    </dgm:pt>
    <dgm:pt modelId="{2A924BFB-08AB-514C-8CAE-BDEE112CA1E4}" type="pres">
      <dgm:prSet presAssocID="{B57A0BD7-8C72-B249-879C-7A264C807152}" presName="thickLine" presStyleLbl="alignNode1" presStyleIdx="3" presStyleCnt="7"/>
      <dgm:spPr/>
    </dgm:pt>
    <dgm:pt modelId="{7636C39A-F9A9-1140-943C-5D70BCA5DA67}" type="pres">
      <dgm:prSet presAssocID="{B57A0BD7-8C72-B249-879C-7A264C807152}" presName="horz1" presStyleCnt="0"/>
      <dgm:spPr/>
    </dgm:pt>
    <dgm:pt modelId="{B5E3DCB2-3CA5-C64B-8197-2DE9AC74DDCB}" type="pres">
      <dgm:prSet presAssocID="{B57A0BD7-8C72-B249-879C-7A264C807152}" presName="tx1" presStyleLbl="revTx" presStyleIdx="3" presStyleCnt="7"/>
      <dgm:spPr/>
      <dgm:t>
        <a:bodyPr/>
        <a:lstStyle/>
        <a:p>
          <a:endParaRPr lang="en-US"/>
        </a:p>
      </dgm:t>
    </dgm:pt>
    <dgm:pt modelId="{EE510849-9C64-134D-81BD-A856B13CEB74}" type="pres">
      <dgm:prSet presAssocID="{B57A0BD7-8C72-B249-879C-7A264C807152}" presName="vert1" presStyleCnt="0"/>
      <dgm:spPr/>
    </dgm:pt>
    <dgm:pt modelId="{2229BC4E-1AF6-C04A-8A7B-888C36B86D4E}" type="pres">
      <dgm:prSet presAssocID="{F402FC33-897C-144F-9E51-8175400CF0D5}" presName="thickLine" presStyleLbl="alignNode1" presStyleIdx="4" presStyleCnt="7"/>
      <dgm:spPr/>
    </dgm:pt>
    <dgm:pt modelId="{C2671280-D4FB-D244-9746-B7D41C594F39}" type="pres">
      <dgm:prSet presAssocID="{F402FC33-897C-144F-9E51-8175400CF0D5}" presName="horz1" presStyleCnt="0"/>
      <dgm:spPr/>
    </dgm:pt>
    <dgm:pt modelId="{1FC014C8-9BE3-1E4B-93F4-432218A11B36}" type="pres">
      <dgm:prSet presAssocID="{F402FC33-897C-144F-9E51-8175400CF0D5}" presName="tx1" presStyleLbl="revTx" presStyleIdx="4" presStyleCnt="7"/>
      <dgm:spPr/>
      <dgm:t>
        <a:bodyPr/>
        <a:lstStyle/>
        <a:p>
          <a:endParaRPr lang="en-US"/>
        </a:p>
      </dgm:t>
    </dgm:pt>
    <dgm:pt modelId="{FA6D7B20-FAFC-7B42-851E-4A9F7F8466A4}" type="pres">
      <dgm:prSet presAssocID="{F402FC33-897C-144F-9E51-8175400CF0D5}" presName="vert1" presStyleCnt="0"/>
      <dgm:spPr/>
    </dgm:pt>
    <dgm:pt modelId="{25CD1655-8145-1C46-8420-35386D72FBD0}" type="pres">
      <dgm:prSet presAssocID="{67B1F6FF-7203-7D4F-B99C-21FC054B9CA1}" presName="thickLine" presStyleLbl="alignNode1" presStyleIdx="5" presStyleCnt="7"/>
      <dgm:spPr/>
    </dgm:pt>
    <dgm:pt modelId="{F6CA0530-49A9-A043-BB76-F496508F50C1}" type="pres">
      <dgm:prSet presAssocID="{67B1F6FF-7203-7D4F-B99C-21FC054B9CA1}" presName="horz1" presStyleCnt="0"/>
      <dgm:spPr/>
    </dgm:pt>
    <dgm:pt modelId="{0D0A81E5-9112-1B4D-AD6B-9A6E675268F1}" type="pres">
      <dgm:prSet presAssocID="{67B1F6FF-7203-7D4F-B99C-21FC054B9CA1}" presName="tx1" presStyleLbl="revTx" presStyleIdx="5" presStyleCnt="7"/>
      <dgm:spPr/>
      <dgm:t>
        <a:bodyPr/>
        <a:lstStyle/>
        <a:p>
          <a:endParaRPr lang="en-US"/>
        </a:p>
      </dgm:t>
    </dgm:pt>
    <dgm:pt modelId="{4B0BB8F9-7C70-FC48-9D05-55CC198CE2C7}" type="pres">
      <dgm:prSet presAssocID="{67B1F6FF-7203-7D4F-B99C-21FC054B9CA1}" presName="vert1" presStyleCnt="0"/>
      <dgm:spPr/>
    </dgm:pt>
    <dgm:pt modelId="{92DBBB14-CAA9-F745-8C06-38C36762C4E8}" type="pres">
      <dgm:prSet presAssocID="{0886128A-0B32-D04E-809B-C3573FA16E67}" presName="thickLine" presStyleLbl="alignNode1" presStyleIdx="6" presStyleCnt="7"/>
      <dgm:spPr/>
    </dgm:pt>
    <dgm:pt modelId="{ECF9F05F-29B9-844E-A5B2-F3D8E406222C}" type="pres">
      <dgm:prSet presAssocID="{0886128A-0B32-D04E-809B-C3573FA16E67}" presName="horz1" presStyleCnt="0"/>
      <dgm:spPr/>
    </dgm:pt>
    <dgm:pt modelId="{E4185880-21D9-204E-9092-BE56CFC6C6CA}" type="pres">
      <dgm:prSet presAssocID="{0886128A-0B32-D04E-809B-C3573FA16E67}" presName="tx1" presStyleLbl="revTx" presStyleIdx="6" presStyleCnt="7"/>
      <dgm:spPr/>
      <dgm:t>
        <a:bodyPr/>
        <a:lstStyle/>
        <a:p>
          <a:endParaRPr lang="en-US"/>
        </a:p>
      </dgm:t>
    </dgm:pt>
    <dgm:pt modelId="{93388E5B-4848-FF46-AE96-94CA3192957F}" type="pres">
      <dgm:prSet presAssocID="{0886128A-0B32-D04E-809B-C3573FA16E67}" presName="vert1" presStyleCnt="0"/>
      <dgm:spPr/>
    </dgm:pt>
  </dgm:ptLst>
  <dgm:cxnLst>
    <dgm:cxn modelId="{31865D82-9990-488F-8A79-A82E8C979F87}" type="presOf" srcId="{0D596E52-98A3-C344-B078-6FF59634F209}" destId="{16290984-1E7E-904A-814B-BF4AAD6AEC1B}" srcOrd="0" destOrd="0" presId="urn:microsoft.com/office/officeart/2008/layout/LinedList"/>
    <dgm:cxn modelId="{5C39FA44-49A2-4C8B-973F-081BFDE0AF7A}" type="presOf" srcId="{F402FC33-897C-144F-9E51-8175400CF0D5}" destId="{1FC014C8-9BE3-1E4B-93F4-432218A11B36}" srcOrd="0" destOrd="0" presId="urn:microsoft.com/office/officeart/2008/layout/LinedList"/>
    <dgm:cxn modelId="{9E85160E-F590-D845-9B1B-8656846A88EB}" srcId="{681ADE47-18D3-ED49-92CA-2655EC11DE82}" destId="{0886128A-0B32-D04E-809B-C3573FA16E67}" srcOrd="6" destOrd="0" parTransId="{33D55650-7E31-754B-9C74-217B5B804553}" sibTransId="{A76B9AFE-26EB-5A4F-88FA-8E27188E6F54}"/>
    <dgm:cxn modelId="{F0572F82-ABC9-2B43-AC8B-A3798A5DF347}" srcId="{681ADE47-18D3-ED49-92CA-2655EC11DE82}" destId="{F402FC33-897C-144F-9E51-8175400CF0D5}" srcOrd="4" destOrd="0" parTransId="{FB30EB74-6394-4047-B7FF-9A4AC8F6D780}" sibTransId="{69B4E79C-2512-8549-8856-064D3A1BD011}"/>
    <dgm:cxn modelId="{9CE4687F-F812-4E87-9C42-3168251DD5AA}" type="presOf" srcId="{B57A0BD7-8C72-B249-879C-7A264C807152}" destId="{B5E3DCB2-3CA5-C64B-8197-2DE9AC74DDCB}" srcOrd="0" destOrd="0" presId="urn:microsoft.com/office/officeart/2008/layout/LinedList"/>
    <dgm:cxn modelId="{3807B771-8E76-48EF-B3C5-9FEF7A5BE35C}" type="presOf" srcId="{0886128A-0B32-D04E-809B-C3573FA16E67}" destId="{E4185880-21D9-204E-9092-BE56CFC6C6CA}" srcOrd="0" destOrd="0" presId="urn:microsoft.com/office/officeart/2008/layout/LinedList"/>
    <dgm:cxn modelId="{016CD05E-6118-490C-AD0A-A9075A6AA87A}" type="presOf" srcId="{5FB0A9DA-597C-D341-95B8-1B3215736A3F}" destId="{0FB84A01-2AF4-C749-8110-E086D62F23FA}" srcOrd="0" destOrd="0" presId="urn:microsoft.com/office/officeart/2008/layout/LinedList"/>
    <dgm:cxn modelId="{30ECC441-D425-1445-B291-558215356E67}" srcId="{681ADE47-18D3-ED49-92CA-2655EC11DE82}" destId="{5FB0A9DA-597C-D341-95B8-1B3215736A3F}" srcOrd="2" destOrd="0" parTransId="{B59DF5F5-DB60-C44B-B8AE-391500E6AF2A}" sibTransId="{9372CCE9-F6AF-B246-AEE3-4439C627DECC}"/>
    <dgm:cxn modelId="{3C0B034C-893A-C14C-9B50-4A20A2CDDCB2}" srcId="{681ADE47-18D3-ED49-92CA-2655EC11DE82}" destId="{67B1F6FF-7203-7D4F-B99C-21FC054B9CA1}" srcOrd="5" destOrd="0" parTransId="{90C36BBD-D28C-214A-89C6-3F02808FE0E4}" sibTransId="{58D33512-05C8-0A47-B20F-D32825A7A1EA}"/>
    <dgm:cxn modelId="{EEDFB66E-4426-6D4A-BEB3-7D66C15AC2BA}" srcId="{681ADE47-18D3-ED49-92CA-2655EC11DE82}" destId="{B57A0BD7-8C72-B249-879C-7A264C807152}" srcOrd="3" destOrd="0" parTransId="{0B284BC9-2312-4847-85F6-E1EDCE568089}" sibTransId="{7969541D-3DCC-DF4C-87D7-FA8CC22BD576}"/>
    <dgm:cxn modelId="{40BACA19-745C-904B-B2A2-3AA4731CCD41}" srcId="{681ADE47-18D3-ED49-92CA-2655EC11DE82}" destId="{0D596E52-98A3-C344-B078-6FF59634F209}" srcOrd="0" destOrd="0" parTransId="{5A2B270D-9BDF-E146-9B6D-A93961B46EDE}" sibTransId="{A09459B7-5670-8C4D-B934-1F8D502A98D8}"/>
    <dgm:cxn modelId="{DB718E3F-CBDD-4F4B-B9CF-F737FA72B7B7}" type="presOf" srcId="{681ADE47-18D3-ED49-92CA-2655EC11DE82}" destId="{860E7AA6-1991-D744-AB98-1E19F17708B4}" srcOrd="0" destOrd="0" presId="urn:microsoft.com/office/officeart/2008/layout/LinedList"/>
    <dgm:cxn modelId="{91C86A2A-3503-4D6F-AB39-DF8FA3BF8246}" type="presOf" srcId="{0B08FD06-045E-5143-BE43-996DC2CB8FC3}" destId="{F86EE41F-9741-4F47-B12E-7146598A8A38}" srcOrd="0" destOrd="0" presId="urn:microsoft.com/office/officeart/2008/layout/LinedList"/>
    <dgm:cxn modelId="{CC1316B0-FEEB-5245-A389-65D0240799A2}" srcId="{681ADE47-18D3-ED49-92CA-2655EC11DE82}" destId="{0B08FD06-045E-5143-BE43-996DC2CB8FC3}" srcOrd="1" destOrd="0" parTransId="{890D9FAF-9FA5-494B-8181-6C1EE9914C7B}" sibTransId="{BEE5B952-1874-7948-B8F2-0FDFBF907798}"/>
    <dgm:cxn modelId="{1958BB5C-C190-4DBD-B1B7-88F4049CBB6B}" type="presOf" srcId="{67B1F6FF-7203-7D4F-B99C-21FC054B9CA1}" destId="{0D0A81E5-9112-1B4D-AD6B-9A6E675268F1}" srcOrd="0" destOrd="0" presId="urn:microsoft.com/office/officeart/2008/layout/LinedList"/>
    <dgm:cxn modelId="{6EE86532-ADD6-41F4-9157-C8C4F72C374F}" type="presParOf" srcId="{860E7AA6-1991-D744-AB98-1E19F17708B4}" destId="{31AA397A-0245-1344-9743-63FD5C2DDF70}" srcOrd="0" destOrd="0" presId="urn:microsoft.com/office/officeart/2008/layout/LinedList"/>
    <dgm:cxn modelId="{7C877BF8-FD2C-4819-9CAF-8B8031737A55}" type="presParOf" srcId="{860E7AA6-1991-D744-AB98-1E19F17708B4}" destId="{6B246E78-CACA-AE48-8B03-83C70413CB5C}" srcOrd="1" destOrd="0" presId="urn:microsoft.com/office/officeart/2008/layout/LinedList"/>
    <dgm:cxn modelId="{35925CF1-4EDB-41D0-9298-D7D407554FDF}" type="presParOf" srcId="{6B246E78-CACA-AE48-8B03-83C70413CB5C}" destId="{16290984-1E7E-904A-814B-BF4AAD6AEC1B}" srcOrd="0" destOrd="0" presId="urn:microsoft.com/office/officeart/2008/layout/LinedList"/>
    <dgm:cxn modelId="{6FB4FAD5-1A95-49AD-B339-F090DF6E2368}" type="presParOf" srcId="{6B246E78-CACA-AE48-8B03-83C70413CB5C}" destId="{069C310D-AEA7-EA4E-A73D-4A91F9CE87E7}" srcOrd="1" destOrd="0" presId="urn:microsoft.com/office/officeart/2008/layout/LinedList"/>
    <dgm:cxn modelId="{F249EC76-E5E7-4469-A705-3C9D363EB645}" type="presParOf" srcId="{860E7AA6-1991-D744-AB98-1E19F17708B4}" destId="{5460A39B-4E6B-2843-AB11-AA9661804A1B}" srcOrd="2" destOrd="0" presId="urn:microsoft.com/office/officeart/2008/layout/LinedList"/>
    <dgm:cxn modelId="{EB39235B-56B9-4B5E-9058-129FB22AFE51}" type="presParOf" srcId="{860E7AA6-1991-D744-AB98-1E19F17708B4}" destId="{5EF65BFB-068C-3241-B8C5-10E861616595}" srcOrd="3" destOrd="0" presId="urn:microsoft.com/office/officeart/2008/layout/LinedList"/>
    <dgm:cxn modelId="{20C88C0E-4863-4403-B5E4-104DAB04E7DD}" type="presParOf" srcId="{5EF65BFB-068C-3241-B8C5-10E861616595}" destId="{F86EE41F-9741-4F47-B12E-7146598A8A38}" srcOrd="0" destOrd="0" presId="urn:microsoft.com/office/officeart/2008/layout/LinedList"/>
    <dgm:cxn modelId="{B082B713-4858-49B0-873A-49DDFE5D9604}" type="presParOf" srcId="{5EF65BFB-068C-3241-B8C5-10E861616595}" destId="{5C841309-22FD-184A-A269-898939C8DF2D}" srcOrd="1" destOrd="0" presId="urn:microsoft.com/office/officeart/2008/layout/LinedList"/>
    <dgm:cxn modelId="{97F06A52-28E6-4CC5-B3D0-68493C67B0B5}" type="presParOf" srcId="{860E7AA6-1991-D744-AB98-1E19F17708B4}" destId="{3939A9CB-92F5-7446-A693-744A97A5C1B2}" srcOrd="4" destOrd="0" presId="urn:microsoft.com/office/officeart/2008/layout/LinedList"/>
    <dgm:cxn modelId="{439DFE79-4B8E-4455-91EC-50DD2D1F7CA5}" type="presParOf" srcId="{860E7AA6-1991-D744-AB98-1E19F17708B4}" destId="{F3CC79A8-2B93-E749-A6C5-4E92E1AE16E7}" srcOrd="5" destOrd="0" presId="urn:microsoft.com/office/officeart/2008/layout/LinedList"/>
    <dgm:cxn modelId="{4E0FB1C0-B480-4BDF-9284-37C17B96583D}" type="presParOf" srcId="{F3CC79A8-2B93-E749-A6C5-4E92E1AE16E7}" destId="{0FB84A01-2AF4-C749-8110-E086D62F23FA}" srcOrd="0" destOrd="0" presId="urn:microsoft.com/office/officeart/2008/layout/LinedList"/>
    <dgm:cxn modelId="{430CBB8B-88A4-441E-9C29-35AE1C6BD61D}" type="presParOf" srcId="{F3CC79A8-2B93-E749-A6C5-4E92E1AE16E7}" destId="{AD719B9F-2EC2-7A4B-9FD5-322920A8FAC6}" srcOrd="1" destOrd="0" presId="urn:microsoft.com/office/officeart/2008/layout/LinedList"/>
    <dgm:cxn modelId="{BD61315A-F325-4570-A56B-35736D603023}" type="presParOf" srcId="{860E7AA6-1991-D744-AB98-1E19F17708B4}" destId="{2A924BFB-08AB-514C-8CAE-BDEE112CA1E4}" srcOrd="6" destOrd="0" presId="urn:microsoft.com/office/officeart/2008/layout/LinedList"/>
    <dgm:cxn modelId="{890E52C6-497E-4C9E-9875-6D31A04BDA61}" type="presParOf" srcId="{860E7AA6-1991-D744-AB98-1E19F17708B4}" destId="{7636C39A-F9A9-1140-943C-5D70BCA5DA67}" srcOrd="7" destOrd="0" presId="urn:microsoft.com/office/officeart/2008/layout/LinedList"/>
    <dgm:cxn modelId="{B7D36C66-2317-4A7B-ADFA-1A5CFD7D8163}" type="presParOf" srcId="{7636C39A-F9A9-1140-943C-5D70BCA5DA67}" destId="{B5E3DCB2-3CA5-C64B-8197-2DE9AC74DDCB}" srcOrd="0" destOrd="0" presId="urn:microsoft.com/office/officeart/2008/layout/LinedList"/>
    <dgm:cxn modelId="{8010AF53-46A7-4FED-9917-FA035CEBB4F6}" type="presParOf" srcId="{7636C39A-F9A9-1140-943C-5D70BCA5DA67}" destId="{EE510849-9C64-134D-81BD-A856B13CEB74}" srcOrd="1" destOrd="0" presId="urn:microsoft.com/office/officeart/2008/layout/LinedList"/>
    <dgm:cxn modelId="{CC138956-AD9D-4A4C-ACEA-1644103D1C2B}" type="presParOf" srcId="{860E7AA6-1991-D744-AB98-1E19F17708B4}" destId="{2229BC4E-1AF6-C04A-8A7B-888C36B86D4E}" srcOrd="8" destOrd="0" presId="urn:microsoft.com/office/officeart/2008/layout/LinedList"/>
    <dgm:cxn modelId="{C0911821-4ECA-4DFA-9B25-5FAAB13AFD2A}" type="presParOf" srcId="{860E7AA6-1991-D744-AB98-1E19F17708B4}" destId="{C2671280-D4FB-D244-9746-B7D41C594F39}" srcOrd="9" destOrd="0" presId="urn:microsoft.com/office/officeart/2008/layout/LinedList"/>
    <dgm:cxn modelId="{70ADC1A5-7578-4337-AA22-F059AA1A4B43}" type="presParOf" srcId="{C2671280-D4FB-D244-9746-B7D41C594F39}" destId="{1FC014C8-9BE3-1E4B-93F4-432218A11B36}" srcOrd="0" destOrd="0" presId="urn:microsoft.com/office/officeart/2008/layout/LinedList"/>
    <dgm:cxn modelId="{B7973104-52D2-436F-AA51-756F8C05BED0}" type="presParOf" srcId="{C2671280-D4FB-D244-9746-B7D41C594F39}" destId="{FA6D7B20-FAFC-7B42-851E-4A9F7F8466A4}" srcOrd="1" destOrd="0" presId="urn:microsoft.com/office/officeart/2008/layout/LinedList"/>
    <dgm:cxn modelId="{A3E08285-4D8F-409A-B53B-029060C97B46}" type="presParOf" srcId="{860E7AA6-1991-D744-AB98-1E19F17708B4}" destId="{25CD1655-8145-1C46-8420-35386D72FBD0}" srcOrd="10" destOrd="0" presId="urn:microsoft.com/office/officeart/2008/layout/LinedList"/>
    <dgm:cxn modelId="{99DA148B-D934-475E-B31B-8A23998646DC}" type="presParOf" srcId="{860E7AA6-1991-D744-AB98-1E19F17708B4}" destId="{F6CA0530-49A9-A043-BB76-F496508F50C1}" srcOrd="11" destOrd="0" presId="urn:microsoft.com/office/officeart/2008/layout/LinedList"/>
    <dgm:cxn modelId="{FB234548-6E9D-4996-BD68-357AB98155CC}" type="presParOf" srcId="{F6CA0530-49A9-A043-BB76-F496508F50C1}" destId="{0D0A81E5-9112-1B4D-AD6B-9A6E675268F1}" srcOrd="0" destOrd="0" presId="urn:microsoft.com/office/officeart/2008/layout/LinedList"/>
    <dgm:cxn modelId="{C04EE20F-C04E-4F82-B42A-DB747115BED0}" type="presParOf" srcId="{F6CA0530-49A9-A043-BB76-F496508F50C1}" destId="{4B0BB8F9-7C70-FC48-9D05-55CC198CE2C7}" srcOrd="1" destOrd="0" presId="urn:microsoft.com/office/officeart/2008/layout/LinedList"/>
    <dgm:cxn modelId="{AF5CB44C-22E2-4B6B-8D70-CDFACBAAC917}" type="presParOf" srcId="{860E7AA6-1991-D744-AB98-1E19F17708B4}" destId="{92DBBB14-CAA9-F745-8C06-38C36762C4E8}" srcOrd="12" destOrd="0" presId="urn:microsoft.com/office/officeart/2008/layout/LinedList"/>
    <dgm:cxn modelId="{EB757CD8-B65F-4561-94A7-BD9737B1DBB8}" type="presParOf" srcId="{860E7AA6-1991-D744-AB98-1E19F17708B4}" destId="{ECF9F05F-29B9-844E-A5B2-F3D8E406222C}" srcOrd="13" destOrd="0" presId="urn:microsoft.com/office/officeart/2008/layout/LinedList"/>
    <dgm:cxn modelId="{C83A9E5B-7B6C-44F7-9AC7-45E93B5767A2}" type="presParOf" srcId="{ECF9F05F-29B9-844E-A5B2-F3D8E406222C}" destId="{E4185880-21D9-204E-9092-BE56CFC6C6CA}" srcOrd="0" destOrd="0" presId="urn:microsoft.com/office/officeart/2008/layout/LinedList"/>
    <dgm:cxn modelId="{DC1BF6CA-B579-4DD4-8164-55857A17BD49}" type="presParOf" srcId="{ECF9F05F-29B9-844E-A5B2-F3D8E406222C}" destId="{93388E5B-4848-FF46-AE96-94CA3192957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A397A-0245-1344-9743-63FD5C2DDF70}">
      <dsp:nvSpPr>
        <dsp:cNvPr id="0" name=""/>
        <dsp:cNvSpPr/>
      </dsp:nvSpPr>
      <dsp:spPr>
        <a:xfrm>
          <a:off x="0" y="511"/>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16290984-1E7E-904A-814B-BF4AAD6AEC1B}">
      <dsp:nvSpPr>
        <dsp:cNvPr id="0" name=""/>
        <dsp:cNvSpPr/>
      </dsp:nvSpPr>
      <dsp:spPr>
        <a:xfrm>
          <a:off x="0" y="511"/>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dirty="0" smtClean="0">
              <a:latin typeface="Arial" panose="020B0604020202020204" pitchFamily="34" charset="0"/>
              <a:cs typeface="Arial" panose="020B0604020202020204" pitchFamily="34" charset="0"/>
            </a:rPr>
            <a:t>50% of the HH are large families, with 5-8 people.</a:t>
          </a:r>
          <a:endParaRPr lang="en-US" sz="2800" kern="1200" dirty="0">
            <a:latin typeface="Arial" panose="020B0604020202020204" pitchFamily="34" charset="0"/>
            <a:cs typeface="Arial" panose="020B0604020202020204" pitchFamily="34" charset="0"/>
          </a:endParaRPr>
        </a:p>
      </dsp:txBody>
      <dsp:txXfrm>
        <a:off x="0" y="511"/>
        <a:ext cx="8991600" cy="598568"/>
      </dsp:txXfrm>
    </dsp:sp>
    <dsp:sp modelId="{5460A39B-4E6B-2843-AB11-AA9661804A1B}">
      <dsp:nvSpPr>
        <dsp:cNvPr id="0" name=""/>
        <dsp:cNvSpPr/>
      </dsp:nvSpPr>
      <dsp:spPr>
        <a:xfrm>
          <a:off x="0" y="599079"/>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F86EE41F-9741-4F47-B12E-7146598A8A38}">
      <dsp:nvSpPr>
        <dsp:cNvPr id="0" name=""/>
        <dsp:cNvSpPr/>
      </dsp:nvSpPr>
      <dsp:spPr>
        <a:xfrm>
          <a:off x="0" y="599079"/>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dirty="0" smtClean="0"/>
            <a:t>Land holding: 36% (1-4 ha) and 20% (8 ha) per household</a:t>
          </a:r>
          <a:endParaRPr lang="en-US" sz="2800" kern="1200" dirty="0"/>
        </a:p>
      </dsp:txBody>
      <dsp:txXfrm>
        <a:off x="0" y="599079"/>
        <a:ext cx="8991600" cy="598568"/>
      </dsp:txXfrm>
    </dsp:sp>
    <dsp:sp modelId="{3939A9CB-92F5-7446-A693-744A97A5C1B2}">
      <dsp:nvSpPr>
        <dsp:cNvPr id="0" name=""/>
        <dsp:cNvSpPr/>
      </dsp:nvSpPr>
      <dsp:spPr>
        <a:xfrm>
          <a:off x="0" y="1197647"/>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0FB84A01-2AF4-C749-8110-E086D62F23FA}">
      <dsp:nvSpPr>
        <dsp:cNvPr id="0" name=""/>
        <dsp:cNvSpPr/>
      </dsp:nvSpPr>
      <dsp:spPr>
        <a:xfrm>
          <a:off x="0" y="1197647"/>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smtClean="0"/>
            <a:t>Grain yield for maize (1-1.5t/ha) below potential of 4.5t/ha. </a:t>
          </a:r>
          <a:endParaRPr lang="en-US" sz="2800" kern="1200"/>
        </a:p>
      </dsp:txBody>
      <dsp:txXfrm>
        <a:off x="0" y="1197647"/>
        <a:ext cx="8991600" cy="598568"/>
      </dsp:txXfrm>
    </dsp:sp>
    <dsp:sp modelId="{2A924BFB-08AB-514C-8CAE-BDEE112CA1E4}">
      <dsp:nvSpPr>
        <dsp:cNvPr id="0" name=""/>
        <dsp:cNvSpPr/>
      </dsp:nvSpPr>
      <dsp:spPr>
        <a:xfrm>
          <a:off x="0" y="1796215"/>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B5E3DCB2-3CA5-C64B-8197-2DE9AC74DDCB}">
      <dsp:nvSpPr>
        <dsp:cNvPr id="0" name=""/>
        <dsp:cNvSpPr/>
      </dsp:nvSpPr>
      <dsp:spPr>
        <a:xfrm>
          <a:off x="0" y="1796215"/>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dirty="0" smtClean="0"/>
            <a:t>60% of HH experience food deficit for 1-9 months in a year. </a:t>
          </a:r>
          <a:endParaRPr lang="en-US" sz="2800" kern="1200" dirty="0"/>
        </a:p>
      </dsp:txBody>
      <dsp:txXfrm>
        <a:off x="0" y="1796215"/>
        <a:ext cx="8991600" cy="598568"/>
      </dsp:txXfrm>
    </dsp:sp>
    <dsp:sp modelId="{2229BC4E-1AF6-C04A-8A7B-888C36B86D4E}">
      <dsp:nvSpPr>
        <dsp:cNvPr id="0" name=""/>
        <dsp:cNvSpPr/>
      </dsp:nvSpPr>
      <dsp:spPr>
        <a:xfrm>
          <a:off x="0" y="2394784"/>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1FC014C8-9BE3-1E4B-93F4-432218A11B36}">
      <dsp:nvSpPr>
        <dsp:cNvPr id="0" name=""/>
        <dsp:cNvSpPr/>
      </dsp:nvSpPr>
      <dsp:spPr>
        <a:xfrm>
          <a:off x="0" y="2394784"/>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smtClean="0"/>
            <a:t>60% of the farmers keep livestock  </a:t>
          </a:r>
          <a:endParaRPr lang="en-US" sz="2800" kern="1200"/>
        </a:p>
      </dsp:txBody>
      <dsp:txXfrm>
        <a:off x="0" y="2394784"/>
        <a:ext cx="8991600" cy="598568"/>
      </dsp:txXfrm>
    </dsp:sp>
    <dsp:sp modelId="{25CD1655-8145-1C46-8420-35386D72FBD0}">
      <dsp:nvSpPr>
        <dsp:cNvPr id="0" name=""/>
        <dsp:cNvSpPr/>
      </dsp:nvSpPr>
      <dsp:spPr>
        <a:xfrm>
          <a:off x="0" y="2993352"/>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0D0A81E5-9112-1B4D-AD6B-9A6E675268F1}">
      <dsp:nvSpPr>
        <dsp:cNvPr id="0" name=""/>
        <dsp:cNvSpPr/>
      </dsp:nvSpPr>
      <dsp:spPr>
        <a:xfrm>
          <a:off x="0" y="2993352"/>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smtClean="0"/>
            <a:t>17% of respondent use fertilizer or manure</a:t>
          </a:r>
          <a:endParaRPr lang="en-US" sz="2800" kern="1200"/>
        </a:p>
      </dsp:txBody>
      <dsp:txXfrm>
        <a:off x="0" y="2993352"/>
        <a:ext cx="8991600" cy="598568"/>
      </dsp:txXfrm>
    </dsp:sp>
    <dsp:sp modelId="{92DBBB14-CAA9-F745-8C06-38C36762C4E8}">
      <dsp:nvSpPr>
        <dsp:cNvPr id="0" name=""/>
        <dsp:cNvSpPr/>
      </dsp:nvSpPr>
      <dsp:spPr>
        <a:xfrm>
          <a:off x="0" y="3591920"/>
          <a:ext cx="8991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a:outerShdw blurRad="50800" dist="25400" algn="bl"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E4185880-21D9-204E-9092-BE56CFC6C6CA}">
      <dsp:nvSpPr>
        <dsp:cNvPr id="0" name=""/>
        <dsp:cNvSpPr/>
      </dsp:nvSpPr>
      <dsp:spPr>
        <a:xfrm>
          <a:off x="0" y="3591920"/>
          <a:ext cx="8991600" cy="598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rtl="0">
            <a:lnSpc>
              <a:spcPct val="90000"/>
            </a:lnSpc>
            <a:spcBef>
              <a:spcPct val="0"/>
            </a:spcBef>
            <a:spcAft>
              <a:spcPct val="35000"/>
            </a:spcAft>
          </a:pPr>
          <a:r>
            <a:rPr lang="en-US" sz="2800" kern="1200" dirty="0" smtClean="0"/>
            <a:t>Less than10%  of farmers use improved seed</a:t>
          </a:r>
          <a:endParaRPr lang="en-US" sz="2800" kern="1200" dirty="0"/>
        </a:p>
      </dsp:txBody>
      <dsp:txXfrm>
        <a:off x="0" y="3591920"/>
        <a:ext cx="8991600" cy="59856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C8D1A6B-FE55-42ED-84F6-A119C21957C2}" type="datetimeFigureOut">
              <a:rPr lang="en-US" smtClean="0"/>
              <a:pPr/>
              <a:t>6/30/2016</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B38CDC3-EE21-4690-9123-29E5B27C22FA}" type="slidenum">
              <a:rPr lang="en-US" smtClean="0"/>
              <a:pPr/>
              <a:t>‹#›</a:t>
            </a:fld>
            <a:endParaRPr lang="en-US"/>
          </a:p>
        </p:txBody>
      </p:sp>
    </p:spTree>
    <p:extLst>
      <p:ext uri="{BB962C8B-B14F-4D97-AF65-F5344CB8AC3E}">
        <p14:creationId xmlns:p14="http://schemas.microsoft.com/office/powerpoint/2010/main" val="299288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344980D-33A7-4030-B390-DC47B54376D7}" type="datetimeFigureOut">
              <a:rPr lang="en-US" smtClean="0"/>
              <a:pPr/>
              <a:t>6/30/2016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85DB3CD-82CE-4D61-A55F-4B85DC44DBC7}" type="slidenum">
              <a:rPr lang="en-US" smtClean="0"/>
              <a:pPr/>
              <a:t>‹#›</a:t>
            </a:fld>
            <a:endParaRPr lang="en-US"/>
          </a:p>
        </p:txBody>
      </p:sp>
    </p:spTree>
    <p:extLst>
      <p:ext uri="{BB962C8B-B14F-4D97-AF65-F5344CB8AC3E}">
        <p14:creationId xmlns:p14="http://schemas.microsoft.com/office/powerpoint/2010/main" val="221842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Causes of Land degradations</a:t>
            </a:r>
          </a:p>
          <a:p>
            <a:r>
              <a:rPr lang="en-US" sz="1200" dirty="0" smtClean="0"/>
              <a:t>Poor tillage and crop management practices.</a:t>
            </a:r>
          </a:p>
          <a:p>
            <a:r>
              <a:rPr lang="en-US" sz="1200" dirty="0" smtClean="0"/>
              <a:t>Extensive grazing system widely adopted in the area </a:t>
            </a:r>
          </a:p>
          <a:p>
            <a:r>
              <a:rPr lang="en-US" sz="1200" dirty="0" smtClean="0"/>
              <a:t>Lack of knowledge on control of soil erosion among others.</a:t>
            </a:r>
          </a:p>
          <a:p>
            <a:r>
              <a:rPr lang="en-US" sz="1200" b="1" dirty="0" smtClean="0"/>
              <a:t>Land degradation</a:t>
            </a:r>
            <a:r>
              <a:rPr lang="en-US" sz="1200" b="1" baseline="0" dirty="0" smtClean="0"/>
              <a:t>:</a:t>
            </a:r>
            <a:endParaRPr lang="en-US" sz="1200" b="1" dirty="0" smtClean="0"/>
          </a:p>
          <a:p>
            <a:r>
              <a:rPr lang="en-US" sz="1200" dirty="0" smtClean="0"/>
              <a:t>Improved management of land and water is a critical step in sustainable intensification (SI) of farming systems</a:t>
            </a:r>
          </a:p>
          <a:p>
            <a:r>
              <a:rPr lang="en-US" sz="1200" dirty="0" smtClean="0"/>
              <a:t>Limited availability of site-specific nutrient management guidelines for semiarid zones in Tanzania undermines efforts to target technologies to biophysical and/or socio-economic conditions in which farmers operate. </a:t>
            </a:r>
          </a:p>
          <a:p>
            <a:r>
              <a:rPr lang="en-US" sz="1200" dirty="0" smtClean="0"/>
              <a:t>Technologies adopted under these circumstances may be risky to farmers. </a:t>
            </a:r>
          </a:p>
          <a:p>
            <a:r>
              <a:rPr lang="en-US" sz="1200" dirty="0" smtClean="0"/>
              <a:t>Soils in </a:t>
            </a:r>
            <a:r>
              <a:rPr lang="en-US" sz="1200" dirty="0" err="1" smtClean="0"/>
              <a:t>Kongwa</a:t>
            </a:r>
            <a:r>
              <a:rPr lang="en-US" sz="1200" dirty="0" smtClean="0"/>
              <a:t> and </a:t>
            </a:r>
            <a:r>
              <a:rPr lang="en-US" sz="1200" dirty="0" err="1" smtClean="0"/>
              <a:t>Kiteto</a:t>
            </a:r>
            <a:r>
              <a:rPr lang="en-US" sz="1200" dirty="0" smtClean="0"/>
              <a:t> districts were characterized to assess soil fertility status and drivers of land degradation so as to inform the development of integrated land management options for SI. </a:t>
            </a:r>
          </a:p>
          <a:p>
            <a:endParaRPr lang="en-US" sz="1200" dirty="0" smtClean="0"/>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a:t>
            </a:fld>
            <a:endParaRPr lang="en-US" dirty="0"/>
          </a:p>
        </p:txBody>
      </p:sp>
    </p:spTree>
    <p:extLst>
      <p:ext uri="{BB962C8B-B14F-4D97-AF65-F5344CB8AC3E}">
        <p14:creationId xmlns:p14="http://schemas.microsoft.com/office/powerpoint/2010/main" val="13061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Abdala to visit </a:t>
            </a:r>
            <a:r>
              <a:rPr lang="en-US" dirty="0" err="1" smtClean="0"/>
              <a:t>Laikala</a:t>
            </a:r>
            <a:r>
              <a:rPr lang="en-US" dirty="0" smtClean="0"/>
              <a:t> and get estimate of yield from these farmers. We need to include them in the training on group dynamics</a:t>
            </a:r>
            <a:r>
              <a:rPr lang="en-US" baseline="0" dirty="0" smtClean="0"/>
              <a:t>, record keeping etc.</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16</a:t>
            </a:fld>
            <a:endParaRPr lang="en-US"/>
          </a:p>
        </p:txBody>
      </p:sp>
    </p:spTree>
    <p:extLst>
      <p:ext uri="{BB962C8B-B14F-4D97-AF65-F5344CB8AC3E}">
        <p14:creationId xmlns:p14="http://schemas.microsoft.com/office/powerpoint/2010/main" val="1808851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0"/>
              </a:spcBef>
              <a:buFont typeface="+mj-lt"/>
              <a:buNone/>
            </a:pPr>
            <a:r>
              <a:rPr lang="en-CA" sz="2800" dirty="0" smtClean="0">
                <a:solidFill>
                  <a:schemeClr val="tx1"/>
                </a:solidFill>
                <a:latin typeface="Arial" panose="020B0604020202020204" pitchFamily="34" charset="0"/>
                <a:cs typeface="Arial" panose="020B0604020202020204" pitchFamily="34" charset="0"/>
              </a:rPr>
              <a:t>The key challenge</a:t>
            </a:r>
            <a:r>
              <a:rPr lang="en-CA" sz="2800" baseline="0" dirty="0" smtClean="0">
                <a:solidFill>
                  <a:schemeClr val="tx1"/>
                </a:solidFill>
                <a:latin typeface="Arial" panose="020B0604020202020204" pitchFamily="34" charset="0"/>
                <a:cs typeface="Arial" panose="020B0604020202020204" pitchFamily="34" charset="0"/>
              </a:rPr>
              <a:t> for sustainable livestock production in semiarid areas is limited availability of feeds/fodder of sufficient quantity and quality</a:t>
            </a:r>
            <a:endParaRPr lang="en-CA" sz="2800" dirty="0" smtClean="0">
              <a:solidFill>
                <a:schemeClr val="tx1"/>
              </a:solidFill>
              <a:latin typeface="Arial" panose="020B0604020202020204" pitchFamily="34" charset="0"/>
              <a:cs typeface="Arial" panose="020B0604020202020204" pitchFamily="34" charset="0"/>
            </a:endParaRPr>
          </a:p>
          <a:p>
            <a:pPr marL="514350" indent="-514350" algn="l">
              <a:spcBef>
                <a:spcPts val="0"/>
              </a:spcBef>
              <a:buFont typeface="+mj-lt"/>
              <a:buAutoNum type="arabicPeriod"/>
            </a:pPr>
            <a:r>
              <a:rPr lang="en-CA" sz="2800" dirty="0" smtClean="0">
                <a:solidFill>
                  <a:schemeClr val="tx1"/>
                </a:solidFill>
                <a:latin typeface="Arial" panose="020B0604020202020204" pitchFamily="34" charset="0"/>
                <a:cs typeface="Arial" panose="020B0604020202020204" pitchFamily="34" charset="0"/>
              </a:rPr>
              <a:t>Characterization of rangelands and livestock management systems </a:t>
            </a:r>
          </a:p>
          <a:p>
            <a:pPr marL="971550" marR="0" lvl="1" indent="-5143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CA" sz="2600" dirty="0" smtClean="0">
                <a:solidFill>
                  <a:schemeClr val="tx1"/>
                </a:solidFill>
                <a:latin typeface="Arial" panose="020B0604020202020204" pitchFamily="34" charset="0"/>
                <a:cs typeface="Arial" panose="020B0604020202020204" pitchFamily="34" charset="0"/>
              </a:rPr>
              <a:t>Rangeland productivity (biomass) </a:t>
            </a:r>
          </a:p>
          <a:p>
            <a:pPr marL="971550" marR="0" lvl="1" indent="-5143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CA" sz="2600" dirty="0" smtClean="0">
                <a:solidFill>
                  <a:schemeClr val="tx1"/>
                </a:solidFill>
                <a:latin typeface="Arial" panose="020B0604020202020204" pitchFamily="34" charset="0"/>
                <a:cs typeface="Arial" panose="020B0604020202020204" pitchFamily="34" charset="0"/>
              </a:rPr>
              <a:t>Role of local institutions in grazing land management</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Fodder bank/woodlot establishment</a:t>
            </a:r>
          </a:p>
          <a:p>
            <a:pPr marL="514350" indent="-514350" algn="l">
              <a:spcBef>
                <a:spcPts val="0"/>
              </a:spcBef>
              <a:buFont typeface="+mj-lt"/>
              <a:buAutoNum type="arabicPeriod"/>
            </a:pPr>
            <a:r>
              <a:rPr lang="en-CA" sz="2800" dirty="0" smtClean="0">
                <a:solidFill>
                  <a:schemeClr val="tx1"/>
                </a:solidFill>
                <a:latin typeface="Arial" panose="020B0604020202020204" pitchFamily="34" charset="0"/>
                <a:cs typeface="Arial" panose="020B0604020202020204" pitchFamily="34" charset="0"/>
              </a:rPr>
              <a:t> Fodder quality assessments</a:t>
            </a:r>
            <a:r>
              <a:rPr lang="en-CA" sz="2800" baseline="0" dirty="0" smtClean="0">
                <a:solidFill>
                  <a:schemeClr val="tx1"/>
                </a:solidFill>
                <a:latin typeface="Arial" panose="020B0604020202020204" pitchFamily="34" charset="0"/>
                <a:cs typeface="Arial" panose="020B0604020202020204" pitchFamily="34" charset="0"/>
              </a:rPr>
              <a:t> to </a:t>
            </a:r>
            <a:r>
              <a:rPr lang="en-CA" sz="2800" dirty="0" smtClean="0">
                <a:solidFill>
                  <a:schemeClr val="tx1"/>
                </a:solidFill>
                <a:latin typeface="Arial" panose="020B0604020202020204" pitchFamily="34" charset="0"/>
                <a:cs typeface="Arial" panose="020B0604020202020204" pitchFamily="34" charset="0"/>
              </a:rPr>
              <a:t>improving feeding and nutrition of livestock and poultry</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Nutritive value of rangeland fodder species (fodder)</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Improving feeding and nutrition of animal through supplementation of leaf meal (</a:t>
            </a:r>
            <a:r>
              <a:rPr lang="en-CA" sz="2600" i="1" dirty="0" err="1" smtClean="0">
                <a:solidFill>
                  <a:schemeClr val="tx1"/>
                </a:solidFill>
                <a:latin typeface="Arial" panose="020B0604020202020204" pitchFamily="34" charset="0"/>
                <a:cs typeface="Arial" panose="020B0604020202020204" pitchFamily="34" charset="0"/>
              </a:rPr>
              <a:t>Melia</a:t>
            </a:r>
            <a:r>
              <a:rPr lang="en-CA" sz="2600" i="1" dirty="0" smtClean="0">
                <a:solidFill>
                  <a:schemeClr val="tx1"/>
                </a:solidFill>
                <a:latin typeface="Arial" panose="020B0604020202020204" pitchFamily="34" charset="0"/>
                <a:cs typeface="Arial" panose="020B0604020202020204" pitchFamily="34" charset="0"/>
              </a:rPr>
              <a:t> </a:t>
            </a:r>
            <a:r>
              <a:rPr lang="en-CA" sz="2600" i="1" dirty="0" err="1" smtClean="0">
                <a:solidFill>
                  <a:schemeClr val="tx1"/>
                </a:solidFill>
                <a:latin typeface="Arial" panose="020B0604020202020204" pitchFamily="34" charset="0"/>
                <a:cs typeface="Arial" panose="020B0604020202020204" pitchFamily="34" charset="0"/>
              </a:rPr>
              <a:t>azediract</a:t>
            </a:r>
            <a:r>
              <a:rPr lang="en-CA" sz="2600" dirty="0" smtClean="0">
                <a:solidFill>
                  <a:schemeClr val="tx1"/>
                </a:solidFill>
                <a:latin typeface="Arial" panose="020B0604020202020204" pitchFamily="34" charset="0"/>
                <a:cs typeface="Arial" panose="020B0604020202020204" pitchFamily="34" charset="0"/>
              </a:rPr>
              <a:t>) and </a:t>
            </a:r>
            <a:r>
              <a:rPr lang="en-CA" sz="2600" i="1" dirty="0" smtClean="0">
                <a:solidFill>
                  <a:schemeClr val="tx1"/>
                </a:solidFill>
                <a:latin typeface="Arial" panose="020B0604020202020204" pitchFamily="34" charset="0"/>
                <a:cs typeface="Arial" panose="020B0604020202020204" pitchFamily="34" charset="0"/>
              </a:rPr>
              <a:t>Acacia </a:t>
            </a:r>
            <a:r>
              <a:rPr lang="en-CA" sz="2600" i="1" dirty="0" err="1" smtClean="0">
                <a:solidFill>
                  <a:schemeClr val="tx1"/>
                </a:solidFill>
                <a:latin typeface="Arial" panose="020B0604020202020204" pitchFamily="34" charset="0"/>
                <a:cs typeface="Arial" panose="020B0604020202020204" pitchFamily="34" charset="0"/>
              </a:rPr>
              <a:t>tortilis</a:t>
            </a:r>
            <a:r>
              <a:rPr lang="en-CA" sz="2600" dirty="0" smtClean="0">
                <a:solidFill>
                  <a:schemeClr val="tx1"/>
                </a:solidFill>
                <a:latin typeface="Arial" panose="020B0604020202020204" pitchFamily="34" charset="0"/>
                <a:cs typeface="Arial" panose="020B0604020202020204" pitchFamily="34" charset="0"/>
              </a:rPr>
              <a:t> pods</a:t>
            </a:r>
          </a:p>
          <a:p>
            <a:pPr marL="514350" indent="-514350" algn="l">
              <a:spcBef>
                <a:spcPts val="0"/>
              </a:spcBef>
              <a:buFont typeface="+mj-lt"/>
              <a:buAutoNum type="arabicPeriod"/>
            </a:pPr>
            <a:r>
              <a:rPr lang="en-CA" sz="2800" dirty="0" smtClean="0">
                <a:solidFill>
                  <a:schemeClr val="tx1"/>
                </a:solidFill>
                <a:latin typeface="Arial" panose="020B0604020202020204" pitchFamily="34" charset="0"/>
                <a:cs typeface="Arial" panose="020B0604020202020204" pitchFamily="34" charset="0"/>
              </a:rPr>
              <a:t>Characterization of chicken population and enhancing production on-farm through improved feeding and nutrition</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Selection of superior ecotype of indigenous chicken </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Evaluation of growth performance and egg production (farmer &amp; controlled experiments)</a:t>
            </a:r>
          </a:p>
          <a:p>
            <a:pPr marL="971550" lvl="1" indent="-514350" algn="l">
              <a:spcBef>
                <a:spcPts val="0"/>
              </a:spcBef>
              <a:buFont typeface="Calibri" panose="020F0502020204030204" pitchFamily="34" charset="0"/>
              <a:buChar char="−"/>
            </a:pPr>
            <a:r>
              <a:rPr lang="en-CA" sz="2600" dirty="0" smtClean="0">
                <a:solidFill>
                  <a:schemeClr val="tx1"/>
                </a:solidFill>
                <a:latin typeface="Arial" panose="020B0604020202020204" pitchFamily="34" charset="0"/>
                <a:cs typeface="Arial" panose="020B0604020202020204" pitchFamily="34" charset="0"/>
              </a:rPr>
              <a:t>Formation of farmer groups for scaling up </a:t>
            </a:r>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17</a:t>
            </a:fld>
            <a:endParaRPr lang="en-US"/>
          </a:p>
        </p:txBody>
      </p:sp>
    </p:spTree>
    <p:extLst>
      <p:ext uri="{BB962C8B-B14F-4D97-AF65-F5344CB8AC3E}">
        <p14:creationId xmlns:p14="http://schemas.microsoft.com/office/powerpoint/2010/main" val="3133110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Cluster1: Integrated Soil Fertility Management Technologies for SI</a:t>
            </a:r>
          </a:p>
          <a:p>
            <a:r>
              <a:rPr lang="en-US" sz="1200" dirty="0" smtClean="0"/>
              <a:t>Cluster 2: Integrated Land and Water Management Options for SI</a:t>
            </a:r>
          </a:p>
          <a:p>
            <a:r>
              <a:rPr lang="en-US" sz="1200" dirty="0" smtClean="0"/>
              <a:t>Cluster 3. Landscape based Agroforestry Options for SI</a:t>
            </a:r>
          </a:p>
          <a:p>
            <a:r>
              <a:rPr lang="en-US" sz="1200" dirty="0" smtClean="0"/>
              <a:t>Cluster 4: Livestock - Crop integration</a:t>
            </a:r>
          </a:p>
          <a:p>
            <a:r>
              <a:rPr lang="en-US" sz="1200" dirty="0" smtClean="0"/>
              <a:t>Scaling, economic analysis and Adoption monitoring</a:t>
            </a:r>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3</a:t>
            </a:fld>
            <a:endParaRPr lang="en-US"/>
          </a:p>
        </p:txBody>
      </p:sp>
    </p:spTree>
    <p:extLst>
      <p:ext uri="{BB962C8B-B14F-4D97-AF65-F5344CB8AC3E}">
        <p14:creationId xmlns:p14="http://schemas.microsoft.com/office/powerpoint/2010/main" val="1523944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5DB3CD-82CE-4D61-A55F-4B85DC44DBC7}" type="slidenum">
              <a:rPr lang="en-US" smtClean="0"/>
              <a:pPr/>
              <a:t>5</a:t>
            </a:fld>
            <a:endParaRPr lang="en-US"/>
          </a:p>
        </p:txBody>
      </p:sp>
    </p:spTree>
    <p:extLst>
      <p:ext uri="{BB962C8B-B14F-4D97-AF65-F5344CB8AC3E}">
        <p14:creationId xmlns:p14="http://schemas.microsoft.com/office/powerpoint/2010/main" val="1292970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Gill Sans"/>
              </a:rPr>
              <a:t>Agronomic site specific application rates are:</a:t>
            </a:r>
          </a:p>
          <a:p>
            <a:pPr marL="457200" indent="-457200">
              <a:buFont typeface="Arial" panose="020B0604020202020204" pitchFamily="34" charset="0"/>
              <a:buChar char="•"/>
            </a:pPr>
            <a:r>
              <a:rPr lang="en-US" sz="1200" dirty="0" smtClean="0">
                <a:latin typeface="Gill Sans"/>
              </a:rPr>
              <a:t>30 kg N/ha for Phosphorus as</a:t>
            </a:r>
            <a:r>
              <a:rPr lang="en-US" sz="1200" baseline="0" dirty="0" smtClean="0">
                <a:latin typeface="Gill Sans"/>
              </a:rPr>
              <a:t> this rate was associated with the highest maize yield (4.29 in </a:t>
            </a:r>
            <a:r>
              <a:rPr lang="en-US" sz="1200" baseline="0" dirty="0" err="1" smtClean="0">
                <a:latin typeface="Gill Sans"/>
              </a:rPr>
              <a:t>Njoro</a:t>
            </a:r>
            <a:r>
              <a:rPr lang="en-US" sz="1200" baseline="0" dirty="0" smtClean="0">
                <a:latin typeface="Gill Sans"/>
              </a:rPr>
              <a:t> &amp; 4.57 in </a:t>
            </a:r>
            <a:r>
              <a:rPr lang="en-US" sz="1200" baseline="0" dirty="0" err="1" smtClean="0">
                <a:latin typeface="Gill Sans"/>
              </a:rPr>
              <a:t>Molet</a:t>
            </a:r>
            <a:r>
              <a:rPr lang="en-US" sz="1200" baseline="0" dirty="0" smtClean="0">
                <a:latin typeface="Gill Sans"/>
              </a:rPr>
              <a:t> = 4.4t/ha). </a:t>
            </a:r>
            <a:r>
              <a:rPr lang="en-US" sz="1200" dirty="0" smtClean="0">
                <a:latin typeface="Gill Sans"/>
              </a:rPr>
              <a:t>However, farmers who can not afford this rate may use 15 kg P ha</a:t>
            </a:r>
            <a:r>
              <a:rPr lang="en-US" sz="1200" baseline="30000" dirty="0" smtClean="0">
                <a:latin typeface="Gill Sans"/>
              </a:rPr>
              <a:t>-1</a:t>
            </a:r>
            <a:r>
              <a:rPr lang="en-US" sz="1200" dirty="0" smtClean="0">
                <a:latin typeface="Gill Sans"/>
              </a:rPr>
              <a:t> as maize yield obtained by this rate was similar to the yield of the optimum rate. The CBA</a:t>
            </a:r>
            <a:r>
              <a:rPr lang="en-US" sz="1200" baseline="0" dirty="0" smtClean="0">
                <a:latin typeface="Gill Sans"/>
              </a:rPr>
              <a:t> data are still being processed to understand the economical rate for farmers. </a:t>
            </a:r>
            <a:endParaRPr lang="en-US" sz="1200" dirty="0" smtClean="0">
              <a:latin typeface="Gill Sans"/>
            </a:endParaRPr>
          </a:p>
          <a:p>
            <a:pPr marL="457200" indent="-457200">
              <a:buFont typeface="Arial" panose="020B0604020202020204" pitchFamily="34" charset="0"/>
              <a:buChar char="•"/>
            </a:pPr>
            <a:r>
              <a:rPr lang="en-US" sz="1200" dirty="0" smtClean="0">
                <a:latin typeface="Gill Sans"/>
              </a:rPr>
              <a:t>60 kg N/ha for Nitrogen</a:t>
            </a:r>
          </a:p>
          <a:p>
            <a:pPr marL="457200" indent="-457200">
              <a:buFont typeface="Arial" panose="020B0604020202020204" pitchFamily="34" charset="0"/>
              <a:buChar char="•"/>
            </a:pPr>
            <a:r>
              <a:rPr lang="en-US" sz="1200" dirty="0" smtClean="0">
                <a:latin typeface="Gill Sans"/>
              </a:rPr>
              <a:t>Expand to develop micro-dose application options for P  (rates in Lilian study and sources in </a:t>
            </a:r>
            <a:r>
              <a:rPr lang="en-US" sz="1200" dirty="0" err="1" smtClean="0">
                <a:latin typeface="Gill Sans"/>
              </a:rPr>
              <a:t>Swai</a:t>
            </a:r>
            <a:r>
              <a:rPr lang="en-US" sz="1200" dirty="0" smtClean="0">
                <a:latin typeface="Gill Sans"/>
              </a:rPr>
              <a:t>)</a:t>
            </a:r>
          </a:p>
          <a:p>
            <a:pPr marL="457200" indent="-457200">
              <a:buFont typeface="Arial" panose="020B0604020202020204" pitchFamily="34" charset="0"/>
              <a:buChar char="•"/>
            </a:pPr>
            <a:endParaRPr lang="en-US" sz="1200" dirty="0" smtClean="0">
              <a:latin typeface="Gill Sans"/>
            </a:endParaRPr>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6</a:t>
            </a:fld>
            <a:endParaRPr lang="en-US"/>
          </a:p>
        </p:txBody>
      </p:sp>
    </p:spTree>
    <p:extLst>
      <p:ext uri="{BB962C8B-B14F-4D97-AF65-F5344CB8AC3E}">
        <p14:creationId xmlns:p14="http://schemas.microsoft.com/office/powerpoint/2010/main" val="3526501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sz="1200" dirty="0" smtClean="0">
                <a:latin typeface="Gill Sans"/>
              </a:rPr>
              <a:t>Farmer groups formation and GAP training </a:t>
            </a:r>
          </a:p>
          <a:p>
            <a:pPr marL="457200" indent="-457200">
              <a:buFont typeface="Arial" panose="020B0604020202020204" pitchFamily="34" charset="0"/>
              <a:buChar char="•"/>
            </a:pPr>
            <a:r>
              <a:rPr lang="en-US" sz="1200" dirty="0" smtClean="0">
                <a:latin typeface="Gill Sans"/>
              </a:rPr>
              <a:t>Fertilizer/manure use, intercropping, tillage practices</a:t>
            </a:r>
          </a:p>
          <a:p>
            <a:pPr marL="457200" indent="-457200">
              <a:buFont typeface="Arial" panose="020B0604020202020204" pitchFamily="34" charset="0"/>
              <a:buChar char="•"/>
            </a:pPr>
            <a:r>
              <a:rPr lang="en-US" sz="1200" dirty="0" smtClean="0">
                <a:latin typeface="Gill Sans"/>
              </a:rPr>
              <a:t>Plant density (spacing, rows) &amp; improved crop variety</a:t>
            </a:r>
          </a:p>
          <a:p>
            <a:pPr marL="457200" indent="-457200">
              <a:buFont typeface="Arial" panose="020B0604020202020204" pitchFamily="34" charset="0"/>
              <a:buChar char="•"/>
            </a:pPr>
            <a:r>
              <a:rPr lang="en-US" sz="1200" dirty="0" smtClean="0">
                <a:latin typeface="Gill Sans"/>
              </a:rPr>
              <a:t>Demo plot layout and other management practices</a:t>
            </a:r>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7</a:t>
            </a:fld>
            <a:endParaRPr lang="en-US"/>
          </a:p>
        </p:txBody>
      </p:sp>
    </p:spTree>
    <p:extLst>
      <p:ext uri="{BB962C8B-B14F-4D97-AF65-F5344CB8AC3E}">
        <p14:creationId xmlns:p14="http://schemas.microsoft.com/office/powerpoint/2010/main" val="1092725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Maize</a:t>
            </a:r>
            <a:r>
              <a:rPr lang="en-US" baseline="0" dirty="0" smtClean="0"/>
              <a:t> yields in Baby Plots</a:t>
            </a:r>
          </a:p>
          <a:p>
            <a:r>
              <a:rPr lang="en-US" b="1" dirty="0" smtClean="0"/>
              <a:t>Preliminary results </a:t>
            </a:r>
            <a:r>
              <a:rPr lang="en-US" dirty="0" smtClean="0"/>
              <a:t>of the demos indicate that fertilizer doubled yield of maize relative to unfertilized control at both </a:t>
            </a:r>
            <a:r>
              <a:rPr lang="en-US" dirty="0" err="1" smtClean="0"/>
              <a:t>Mlali</a:t>
            </a:r>
            <a:r>
              <a:rPr lang="en-US" dirty="0" smtClean="0"/>
              <a:t> and </a:t>
            </a:r>
            <a:r>
              <a:rPr lang="en-US" dirty="0" err="1" smtClean="0"/>
              <a:t>Molet</a:t>
            </a:r>
            <a:r>
              <a:rPr lang="en-US" dirty="0" smtClean="0"/>
              <a:t> villages (Fig. 1). Both </a:t>
            </a:r>
            <a:r>
              <a:rPr lang="en-US" dirty="0" err="1" smtClean="0"/>
              <a:t>Minjingu</a:t>
            </a:r>
            <a:r>
              <a:rPr lang="en-US" dirty="0" smtClean="0"/>
              <a:t> </a:t>
            </a:r>
            <a:r>
              <a:rPr lang="en-US" dirty="0" err="1" smtClean="0"/>
              <a:t>Mazao</a:t>
            </a:r>
            <a:r>
              <a:rPr lang="en-US" dirty="0" smtClean="0"/>
              <a:t> and </a:t>
            </a:r>
            <a:r>
              <a:rPr lang="en-US" dirty="0" err="1" smtClean="0"/>
              <a:t>Yara</a:t>
            </a:r>
            <a:r>
              <a:rPr lang="en-US" dirty="0" smtClean="0"/>
              <a:t> Mila Cereals </a:t>
            </a:r>
            <a:r>
              <a:rPr lang="en-US" dirty="0" smtClean="0"/>
              <a:t>give </a:t>
            </a:r>
            <a:r>
              <a:rPr lang="en-US" dirty="0" smtClean="0"/>
              <a:t>comparable results and would be candidate fertilizer materials for farmers in the areas based on local availability. The use of improved variety further increased yield compare to local checks, especially with </a:t>
            </a:r>
            <a:r>
              <a:rPr lang="en-US" dirty="0" err="1" smtClean="0"/>
              <a:t>Minjingu</a:t>
            </a:r>
            <a:r>
              <a:rPr lang="en-US" dirty="0" smtClean="0"/>
              <a:t> </a:t>
            </a:r>
            <a:r>
              <a:rPr lang="en-US" dirty="0" err="1" smtClean="0"/>
              <a:t>Mazao</a:t>
            </a:r>
            <a:r>
              <a:rPr lang="en-US" dirty="0" smtClean="0"/>
              <a:t> and </a:t>
            </a:r>
            <a:r>
              <a:rPr lang="en-US" dirty="0" err="1" smtClean="0"/>
              <a:t>Staha</a:t>
            </a:r>
            <a:r>
              <a:rPr lang="en-US" dirty="0" smtClean="0"/>
              <a:t> Maize variety. These results corroborate earlier findings in mother sites and suggest that even under famer management conditions, the use of fertilizer and improved maize variety is beneficial in terms of yield increase. </a:t>
            </a:r>
            <a:endParaRPr lang="en-US"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8</a:t>
            </a:fld>
            <a:endParaRPr lang="en-US"/>
          </a:p>
        </p:txBody>
      </p:sp>
    </p:spTree>
    <p:extLst>
      <p:ext uri="{BB962C8B-B14F-4D97-AF65-F5344CB8AC3E}">
        <p14:creationId xmlns:p14="http://schemas.microsoft.com/office/powerpoint/2010/main" val="280333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2012/2013 cropping season to date an attempt has been made under “Africa RISING Project” to fast track the integration of soil erosion control measure in cropping and land management systems.</a:t>
            </a:r>
          </a:p>
          <a:p>
            <a:r>
              <a:rPr lang="en-US" dirty="0" smtClean="0"/>
              <a:t>For effective control measures efforts have been geared towards the use of “landscape approach” through fully engagement of farming communities in the entire process of implementing the followings strategies:</a:t>
            </a:r>
          </a:p>
          <a:p>
            <a:r>
              <a:rPr lang="en-US" dirty="0" smtClean="0"/>
              <a:t>Application of physical and biological barriers on control of soil erosion </a:t>
            </a:r>
          </a:p>
          <a:p>
            <a:r>
              <a:rPr lang="en-US" dirty="0" smtClean="0"/>
              <a:t>Assessment of the efficacy of physical barriers for erosion control. </a:t>
            </a:r>
          </a:p>
          <a:p>
            <a:r>
              <a:rPr lang="en-US" dirty="0" smtClean="0"/>
              <a:t>Testing of in situ water harvesting technologies.</a:t>
            </a:r>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9</a:t>
            </a:fld>
            <a:endParaRPr lang="en-US"/>
          </a:p>
        </p:txBody>
      </p:sp>
    </p:spTree>
    <p:extLst>
      <p:ext uri="{BB962C8B-B14F-4D97-AF65-F5344CB8AC3E}">
        <p14:creationId xmlns:p14="http://schemas.microsoft.com/office/powerpoint/2010/main" val="289831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Tx/>
              <a:buFont typeface="Arial" panose="020B0604020202020204" pitchFamily="34" charset="0"/>
              <a:buChar char="•"/>
            </a:pPr>
            <a:r>
              <a:rPr lang="en-GB" sz="2400" dirty="0" smtClean="0">
                <a:latin typeface="Arial" panose="020B0604020202020204" pitchFamily="34" charset="0"/>
                <a:cs typeface="Arial" panose="020B0604020202020204" pitchFamily="34" charset="0"/>
              </a:rPr>
              <a:t>The percentage of rainfall lost through runoff:</a:t>
            </a:r>
          </a:p>
          <a:p>
            <a:pPr lvl="1">
              <a:buFont typeface="Arial" panose="020B0604020202020204" pitchFamily="34" charset="0"/>
              <a:buChar char="−"/>
            </a:pPr>
            <a:r>
              <a:rPr lang="en-GB" dirty="0" smtClean="0"/>
              <a:t>2013/2014 season: </a:t>
            </a:r>
            <a:r>
              <a:rPr lang="en-GB" dirty="0" smtClean="0">
                <a:latin typeface="Arial" panose="020B0604020202020204" pitchFamily="34" charset="0"/>
                <a:cs typeface="Arial" panose="020B0604020202020204" pitchFamily="34" charset="0"/>
              </a:rPr>
              <a:t>36.4 %, 30 % and 6.7 % for conventional ox ploughing, ox ripping and ox-ridging, respectively. </a:t>
            </a:r>
          </a:p>
          <a:p>
            <a:pPr>
              <a:buClrTx/>
              <a:buFont typeface="Arial" panose="020B0604020202020204" pitchFamily="34" charset="0"/>
              <a:buChar char="•"/>
            </a:pPr>
            <a:r>
              <a:rPr lang="en-GB" sz="2400" dirty="0" smtClean="0">
                <a:latin typeface="Arial" panose="020B0604020202020204" pitchFamily="34" charset="0"/>
                <a:cs typeface="Arial" panose="020B0604020202020204" pitchFamily="34" charset="0"/>
              </a:rPr>
              <a:t>Low runoff in tied ridging reflect the ability of ponding of water to sustain soil moisture and crop production</a:t>
            </a:r>
          </a:p>
          <a:p>
            <a:pPr>
              <a:buClrTx/>
              <a:buFont typeface="Arial" panose="020B0604020202020204" pitchFamily="34" charset="0"/>
              <a:buChar char="•"/>
            </a:pPr>
            <a:r>
              <a:rPr lang="en-GB" sz="2400" dirty="0" smtClean="0">
                <a:latin typeface="Arial" panose="020B0604020202020204" pitchFamily="34" charset="0"/>
                <a:cs typeface="Arial" panose="020B0604020202020204" pitchFamily="34" charset="0"/>
              </a:rPr>
              <a:t>Overall </a:t>
            </a:r>
            <a:r>
              <a:rPr lang="en-GB" sz="2400" dirty="0" smtClean="0"/>
              <a:t>tied-ridging consistently i</a:t>
            </a:r>
            <a:r>
              <a:rPr lang="en-GB" sz="2400" dirty="0" smtClean="0">
                <a:latin typeface="Arial" panose="020B0604020202020204" pitchFamily="34" charset="0"/>
                <a:cs typeface="Arial" panose="020B0604020202020204" pitchFamily="34" charset="0"/>
              </a:rPr>
              <a:t>ncreased resilience of farming systems against frequent and/or prolonged drought under semiarid climate </a:t>
            </a:r>
          </a:p>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11</a:t>
            </a:fld>
            <a:endParaRPr lang="en-US"/>
          </a:p>
        </p:txBody>
      </p:sp>
    </p:spTree>
    <p:extLst>
      <p:ext uri="{BB962C8B-B14F-4D97-AF65-F5344CB8AC3E}">
        <p14:creationId xmlns:p14="http://schemas.microsoft.com/office/powerpoint/2010/main" val="190487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Fertilizer trees reduce land degradation and increase water use efficiency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RUE was measured as yield per raindrop; it is the “crop per drop”.</a:t>
            </a:r>
          </a:p>
          <a:p>
            <a:pPr marL="171450" indent="-171450">
              <a:buFont typeface="Arial" pitchFamily="34" charset="0"/>
              <a:buChar char="•"/>
            </a:pPr>
            <a:r>
              <a:rPr lang="en-US" sz="1200" kern="1200" dirty="0" smtClean="0">
                <a:solidFill>
                  <a:schemeClr val="tx1"/>
                </a:solidFill>
                <a:effectLst/>
                <a:latin typeface="+mn-lt"/>
                <a:ea typeface="+mn-ea"/>
                <a:cs typeface="+mn-cs"/>
              </a:rPr>
              <a:t>RUE is defined here as the mass (kg) of grain dry matter produced per unit area per mm of precipitation received during the rainy season. This is the same definition used in dry land ecology.</a:t>
            </a:r>
            <a:endParaRPr lang="en-US" baseline="0" dirty="0" smtClean="0"/>
          </a:p>
          <a:p>
            <a:pPr marL="171450" indent="-171450">
              <a:buFont typeface="Arial" pitchFamily="34" charset="0"/>
              <a:buChar char="•"/>
            </a:pPr>
            <a:r>
              <a:rPr lang="en-US" baseline="0" dirty="0" smtClean="0"/>
              <a:t>Lower RUE indicates  higher land degradation. </a:t>
            </a:r>
          </a:p>
          <a:p>
            <a:pPr marL="171450" indent="-171450">
              <a:buFont typeface="Arial" pitchFamily="34" charset="0"/>
              <a:buChar char="•"/>
            </a:pPr>
            <a:r>
              <a:rPr lang="en-US" b="1" i="1" baseline="0" dirty="0" smtClean="0"/>
              <a:t>Mechanisms</a:t>
            </a:r>
            <a:r>
              <a:rPr lang="en-US" baseline="0" dirty="0" smtClean="0"/>
              <a:t>: Fertilizer trees restore soil health, capture rainfall and improve moisture retention capacity of soils, thus make rainwater available for crops growth and yields. </a:t>
            </a:r>
          </a:p>
          <a:p>
            <a:pPr marL="171450" indent="-171450">
              <a:buFont typeface="Arial" pitchFamily="34" charset="0"/>
              <a:buChar char="•"/>
            </a:pPr>
            <a:r>
              <a:rPr lang="en-US" baseline="0" dirty="0" smtClean="0"/>
              <a:t>Source of information: (</a:t>
            </a:r>
            <a:r>
              <a:rPr lang="pt-BR" sz="1200" b="1" kern="1200" dirty="0" smtClean="0">
                <a:solidFill>
                  <a:schemeClr val="tx1"/>
                </a:solidFill>
                <a:effectLst/>
                <a:latin typeface="+mn-lt"/>
                <a:ea typeface="+mn-ea"/>
                <a:cs typeface="+mn-cs"/>
              </a:rPr>
              <a:t>Sileshi GW</a:t>
            </a:r>
            <a:r>
              <a:rPr lang="pt-BR" sz="1200" kern="1200" dirty="0" smtClean="0">
                <a:solidFill>
                  <a:schemeClr val="tx1"/>
                </a:solidFill>
                <a:effectLst/>
                <a:latin typeface="+mn-lt"/>
                <a:ea typeface="+mn-ea"/>
                <a:cs typeface="+mn-cs"/>
              </a:rPr>
              <a:t>, unpublished)</a:t>
            </a:r>
            <a:endParaRPr lang="en-US" baseline="0" dirty="0" smtClean="0"/>
          </a:p>
          <a:p>
            <a:pPr marL="171450" indent="-171450">
              <a:buFont typeface="Arial" pitchFamily="34" charset="0"/>
              <a:buChar char="•"/>
            </a:pPr>
            <a:r>
              <a:rPr lang="en-US" baseline="0" dirty="0" smtClean="0"/>
              <a:t>See also Sileshi, W. G., </a:t>
            </a:r>
            <a:r>
              <a:rPr lang="en-US" baseline="0" dirty="0" err="1" smtClean="0"/>
              <a:t>Akinnifesi</a:t>
            </a:r>
            <a:r>
              <a:rPr lang="en-US" baseline="0" dirty="0" smtClean="0"/>
              <a:t> FK, Ajayi OC, </a:t>
            </a:r>
            <a:r>
              <a:rPr lang="en-US" baseline="0" dirty="0" err="1" smtClean="0"/>
              <a:t>Muys</a:t>
            </a:r>
            <a:r>
              <a:rPr lang="en-US" baseline="0" dirty="0" smtClean="0"/>
              <a:t> B (2011) Integration of legume trees in maize-based cropping systems improves rainfall use efficiency and crop yield stability. Agricultural Water Management 98: 1364-1372.</a:t>
            </a:r>
          </a:p>
          <a:p>
            <a:pPr marL="171450" indent="-171450">
              <a:buFont typeface="Arial" pitchFamily="34" charset="0"/>
              <a:buChar char="•"/>
            </a:pPr>
            <a:endParaRPr lang="en-US" baseline="0"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D633172B-CDD8-4786-87F5-32D055D8ACFA}" type="slidenum">
              <a:rPr lang="en-US" smtClean="0"/>
              <a:pPr/>
              <a:t>14</a:t>
            </a:fld>
            <a:endParaRPr lang="en-US"/>
          </a:p>
        </p:txBody>
      </p:sp>
    </p:spTree>
    <p:extLst>
      <p:ext uri="{BB962C8B-B14F-4D97-AF65-F5344CB8AC3E}">
        <p14:creationId xmlns:p14="http://schemas.microsoft.com/office/powerpoint/2010/main" val="4090805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smtClean="0"/>
              <a:t>Title of presentation here</a:t>
            </a:r>
            <a:endParaRPr lang="en-US" dirty="0"/>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smtClean="0"/>
              <a:t>Name(s) of presenter(s)</a:t>
            </a:r>
            <a:br>
              <a:rPr lang="en-US" dirty="0" smtClean="0"/>
            </a:br>
            <a:r>
              <a:rPr lang="en-US" dirty="0" smtClean="0"/>
              <a:t>Organizational affiliation</a:t>
            </a:r>
            <a:br>
              <a:rPr lang="en-US" dirty="0" smtClean="0"/>
            </a:br>
            <a:r>
              <a:rPr lang="en-US" dirty="0" smtClean="0"/>
              <a:t>Event name, place and dates</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For charts use this style </a:t>
            </a:r>
            <a:endParaRPr lang="en-US" dirty="0"/>
          </a:p>
        </p:txBody>
      </p:sp>
    </p:spTree>
    <p:extLst>
      <p:ext uri="{BB962C8B-B14F-4D97-AF65-F5344CB8AC3E}">
        <p14:creationId xmlns:p14="http://schemas.microsoft.com/office/powerpoint/2010/main" val="406544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smtClean="0"/>
              <a:t>Insert picture</a:t>
            </a:r>
            <a:endParaRPr lang="en-US" dirty="0"/>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978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112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pic>
        <p:nvPicPr>
          <p:cNvPr id="13" name="Picture 1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pic>
        <p:nvPicPr>
          <p:cNvPr id="13" name="Picture 1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9472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smtClean="0"/>
              <a:t>Title</a:t>
            </a:r>
            <a:endParaRPr lang="en-US" dirty="0"/>
          </a:p>
        </p:txBody>
      </p:sp>
      <p:pic>
        <p:nvPicPr>
          <p:cNvPr id="4"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862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smtClean="0"/>
              <a:t>For graphs</a:t>
            </a:r>
            <a:endParaRPr lang="en-US" dirty="0"/>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print"/>
            <a:stretch>
              <a:fillRect/>
            </a:stretch>
          </a:blipFill>
        </p:spPr>
        <p:txBody>
          <a:bodyPr/>
          <a:lstStyle>
            <a:lvl1pPr marL="114300" indent="0">
              <a:buNone/>
              <a:defRPr/>
            </a:lvl1pPr>
          </a:lstStyle>
          <a:p>
            <a:r>
              <a:rPr lang="en-US" dirty="0" smtClean="0"/>
              <a:t> </a:t>
            </a:r>
            <a:endParaRPr lang="en-US" dirty="0"/>
          </a:p>
        </p:txBody>
      </p:sp>
    </p:spTree>
    <p:extLst>
      <p:ext uri="{BB962C8B-B14F-4D97-AF65-F5344CB8AC3E}">
        <p14:creationId xmlns:p14="http://schemas.microsoft.com/office/powerpoint/2010/main" val="10037034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smtClean="0"/>
              <a:t>For tables use this format</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smtClean="0"/>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smtClean="0"/>
              <a:t>Title</a:t>
            </a:r>
            <a:endParaRPr lang="en-US" dirty="0"/>
          </a:p>
        </p:txBody>
      </p:sp>
    </p:spTree>
    <p:extLst>
      <p:ext uri="{BB962C8B-B14F-4D97-AF65-F5344CB8AC3E}">
        <p14:creationId xmlns:p14="http://schemas.microsoft.com/office/powerpoint/2010/main" val="454662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smtClean="0"/>
              <a:t>For tables use this format</a:t>
            </a:r>
            <a:endParaRPr lang="en-US" dirty="0"/>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smtClean="0"/>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smtClean="0"/>
              <a:t>Title</a:t>
            </a:r>
            <a:endParaRPr lang="en-US" dirty="0"/>
          </a:p>
        </p:txBody>
      </p:sp>
    </p:spTree>
    <p:extLst>
      <p:ext uri="{BB962C8B-B14F-4D97-AF65-F5344CB8AC3E}">
        <p14:creationId xmlns:p14="http://schemas.microsoft.com/office/powerpoint/2010/main" val="14976485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4400">
                <a:latin typeface="Arial" panose="020B0604020202020204" pitchFamily="34" charset="0"/>
                <a:cs typeface="Arial" panose="020B0604020202020204" pitchFamily="34" charset="0"/>
              </a:defRPr>
            </a:lvl1pPr>
          </a:lstStyle>
          <a:p>
            <a:r>
              <a:rPr lang="en-US" dirty="0" smtClean="0"/>
              <a:t>Click to edit Master title style</a:t>
            </a:r>
            <a:endParaRPr lang="en-IN" dirty="0"/>
          </a:p>
        </p:txBody>
      </p:sp>
      <p:sp>
        <p:nvSpPr>
          <p:cNvPr id="3" name="Content Placeholder 2"/>
          <p:cNvSpPr>
            <a:spLocks noGrp="1"/>
          </p:cNvSpPr>
          <p:nvPr>
            <p:ph idx="1"/>
          </p:nvPr>
        </p:nvSpPr>
        <p:spPr>
          <a:xfrm>
            <a:off x="457200" y="1600200"/>
            <a:ext cx="8229600" cy="4525963"/>
          </a:xfrm>
          <a:prstGeom prst="rect">
            <a:avLst/>
          </a:prstGeom>
        </p:spPr>
        <p:txBody>
          <a:bodyPr/>
          <a:lstStyle>
            <a:lvl1pPr marL="342900" indent="-228600">
              <a:buClrTx/>
              <a:buFont typeface="Arial" panose="020B0604020202020204" pitchFamily="34" charset="0"/>
              <a:buChar char="•"/>
              <a:defRPr>
                <a:latin typeface="Arial" panose="020B0604020202020204" pitchFamily="34" charset="0"/>
                <a:cs typeface="Arial" panose="020B0604020202020204" pitchFamily="34" charset="0"/>
              </a:defRPr>
            </a:lvl1pPr>
            <a:lvl2pPr marL="640080" indent="-228600">
              <a:buClrTx/>
              <a:buFont typeface="Arial" panose="020B0604020202020204" pitchFamily="34" charset="0"/>
              <a:buChar char="•"/>
              <a:defRPr>
                <a:latin typeface="Arial" panose="020B0604020202020204" pitchFamily="34" charset="0"/>
                <a:cs typeface="Arial" panose="020B0604020202020204" pitchFamily="34" charset="0"/>
              </a:defRPr>
            </a:lvl2pPr>
            <a:lvl3pPr marL="1005840" indent="-228600">
              <a:buClrTx/>
              <a:buFont typeface="Arial" panose="020B0604020202020204" pitchFamily="34" charset="0"/>
              <a:buChar char="•"/>
              <a:defRPr>
                <a:latin typeface="Arial" panose="020B0604020202020204" pitchFamily="34" charset="0"/>
                <a:cs typeface="Arial" panose="020B0604020202020204" pitchFamily="34" charset="0"/>
              </a:defRPr>
            </a:lvl3pPr>
            <a:lvl4pPr marL="1280160" indent="-228600">
              <a:buClrTx/>
              <a:buFont typeface="Arial" panose="020B0604020202020204" pitchFamily="34" charset="0"/>
              <a:buChar char="•"/>
              <a:defRPr>
                <a:latin typeface="Arial" panose="020B0604020202020204" pitchFamily="34" charset="0"/>
                <a:cs typeface="Arial" panose="020B0604020202020204" pitchFamily="34" charset="0"/>
              </a:defRPr>
            </a:lvl4pPr>
            <a:lvl5pPr marL="1554480" indent="-228600">
              <a:buClrTx/>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AC51D5DD-B541-464C-AE0E-6336D58A9FB6}" type="datetimeFigureOut">
              <a:rPr lang="en-US"/>
              <a:pPr/>
              <a:t>6/30/2016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I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1FC71B5B-4EEF-DF42-BF4A-11E51FB697EA}" type="slidenum">
              <a:rPr lang="en-US"/>
              <a:pPr/>
              <a:t>‹#›</a:t>
            </a:fld>
            <a:endParaRPr lang="en-US"/>
          </a:p>
        </p:txBody>
      </p:sp>
    </p:spTree>
    <p:extLst>
      <p:ext uri="{BB962C8B-B14F-4D97-AF65-F5344CB8AC3E}">
        <p14:creationId xmlns:p14="http://schemas.microsoft.com/office/powerpoint/2010/main" val="1424720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639630B-8EB1-8C41-AC70-FE406BF3C9F2}" type="datetimeFigureOut">
              <a:rPr lang="en-US" smtClean="0"/>
              <a:t>6/30/2016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58F9D45-FF6A-BE47-A4C2-3B6FE4C09E93}" type="slidenum">
              <a:rPr lang="en-US" smtClean="0"/>
              <a:t>‹#›</a:t>
            </a:fld>
            <a:endParaRPr lang="en-US"/>
          </a:p>
        </p:txBody>
      </p:sp>
    </p:spTree>
    <p:extLst>
      <p:ext uri="{BB962C8B-B14F-4D97-AF65-F5344CB8AC3E}">
        <p14:creationId xmlns:p14="http://schemas.microsoft.com/office/powerpoint/2010/main" val="639983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a:prstGeom prst="rect">
            <a:avLst/>
          </a:prstGeo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For charts use this style </a:t>
            </a:r>
            <a:endParaRPr lang="en-US" dirty="0"/>
          </a:p>
        </p:txBody>
      </p:sp>
    </p:spTree>
    <p:extLst>
      <p:ext uri="{BB962C8B-B14F-4D97-AF65-F5344CB8AC3E}">
        <p14:creationId xmlns:p14="http://schemas.microsoft.com/office/powerpoint/2010/main" val="359225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A85A0BA9-C6CE-4660-99FB-DC955A3C435E}" type="datetimeFigureOut">
              <a:rPr lang="en-ZA" smtClean="0"/>
              <a:t>2016/06/30</a:t>
            </a:fld>
            <a:endParaRPr lang="en-ZA"/>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ZA"/>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4835C78-505A-4180-8ACA-EA6F5A936755}" type="slidenum">
              <a:rPr lang="en-ZA" smtClean="0"/>
              <a:t>‹#›</a:t>
            </a:fld>
            <a:endParaRPr lang="en-ZA"/>
          </a:p>
        </p:txBody>
      </p:sp>
    </p:spTree>
    <p:extLst>
      <p:ext uri="{BB962C8B-B14F-4D97-AF65-F5344CB8AC3E}">
        <p14:creationId xmlns:p14="http://schemas.microsoft.com/office/powerpoint/2010/main" val="1932728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39" y="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70" r:id="rId2"/>
    <p:sldLayoutId id="2147483667" r:id="rId3"/>
    <p:sldLayoutId id="2147483668" r:id="rId4"/>
    <p:sldLayoutId id="2147483673" r:id="rId5"/>
    <p:sldLayoutId id="2147483681" r:id="rId6"/>
    <p:sldLayoutId id="2147483682" r:id="rId7"/>
    <p:sldLayoutId id="2147483683" r:id="rId8"/>
    <p:sldLayoutId id="2147483691" r:id="rId9"/>
  </p:sldLayoutIdLst>
  <p:timing>
    <p:tnLst>
      <p:par>
        <p:cTn id="1" dur="indefinite" restart="never" nodeType="tmRoot"/>
      </p:par>
    </p:tnLst>
  </p:timing>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Insert picture</a:t>
            </a:r>
            <a:endParaRPr lang="en-US" dirty="0"/>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6362905"/>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76" r:id="rId3"/>
    <p:sldLayoutId id="2147483666" r:id="rId4"/>
    <p:sldLayoutId id="214748367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9.jpeg"/><Relationship Id="rId1" Type="http://schemas.openxmlformats.org/officeDocument/2006/relationships/slideLayout" Target="../slideLayouts/slideLayout6.xml"/><Relationship Id="rId6" Type="http://schemas.openxmlformats.org/officeDocument/2006/relationships/image" Target="../media/image31.jpeg"/><Relationship Id="rId5" Type="http://schemas.microsoft.com/office/2007/relationships/hdphoto" Target="../media/hdphoto2.wdp"/><Relationship Id="rId4" Type="http://schemas.openxmlformats.org/officeDocument/2006/relationships/image" Target="../media/image30.jpeg"/><Relationship Id="rId9"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8.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0" y="1371600"/>
            <a:ext cx="9144000" cy="1752600"/>
          </a:xfrm>
        </p:spPr>
        <p:txBody>
          <a:bodyPr/>
          <a:lstStyle/>
          <a:p>
            <a:pPr algn="ctr"/>
            <a:r>
              <a:rPr lang="en-US" sz="3600" b="1" dirty="0">
                <a:solidFill>
                  <a:srgbClr val="000000"/>
                </a:solidFill>
                <a:latin typeface="+mn-lt"/>
                <a:cs typeface="Arial" panose="020B0604020202020204" pitchFamily="34" charset="0"/>
              </a:rPr>
              <a:t>Theme 2: Integrated crop, soil health and livestock technologies for ecological intensification</a:t>
            </a:r>
          </a:p>
        </p:txBody>
      </p:sp>
      <p:pic>
        <p:nvPicPr>
          <p:cNvPr id="34" name="Picture 33" descr="E:\zReturn to desktop\ICRAF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905" y="3271584"/>
            <a:ext cx="1482196" cy="126914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6967" y="3315127"/>
            <a:ext cx="1229231" cy="1229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199" y="3282041"/>
            <a:ext cx="1269624" cy="1248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7" name="Picture 46"/>
          <p:cNvPicPr>
            <a:picLocks noChangeAspect="1"/>
          </p:cNvPicPr>
          <p:nvPr/>
        </p:nvPicPr>
        <p:blipFill>
          <a:blip r:embed="rId5"/>
          <a:stretch>
            <a:fillRect/>
          </a:stretch>
        </p:blipFill>
        <p:spPr>
          <a:xfrm>
            <a:off x="6954157" y="3325158"/>
            <a:ext cx="1295400" cy="1219200"/>
          </a:xfrm>
          <a:prstGeom prst="rect">
            <a:avLst/>
          </a:prstGeom>
        </p:spPr>
      </p:pic>
      <p:pic>
        <p:nvPicPr>
          <p:cNvPr id="7"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4813" y="5715000"/>
            <a:ext cx="7726190" cy="880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391" y="4544358"/>
            <a:ext cx="6628547" cy="9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descr="P:\logos\i\iita\IITA_regular-sienna_with slogan (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57786" y="4544358"/>
            <a:ext cx="1889400" cy="949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0994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08857"/>
            <a:ext cx="8153399" cy="873982"/>
          </a:xfrm>
        </p:spPr>
        <p:txBody>
          <a:bodyPr>
            <a:normAutofit fontScale="90000"/>
          </a:bodyPr>
          <a:lstStyle/>
          <a:p>
            <a:pPr algn="l"/>
            <a:r>
              <a:rPr lang="en-GB" sz="3200" b="1" dirty="0" smtClean="0">
                <a:solidFill>
                  <a:schemeClr val="bg1"/>
                </a:solidFill>
                <a:ea typeface="Times New Roman"/>
              </a:rPr>
              <a:t>Integrated and landscape Approaches for SWM in KK:</a:t>
            </a:r>
            <a:endParaRPr lang="en-ZA" sz="3200" dirty="0">
              <a:solidFill>
                <a:schemeClr val="bg1"/>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187" y="1052736"/>
            <a:ext cx="3200677" cy="3377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Description: E:\DCIM\GERMANY_FIELD DAYS 2014\SAM_034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6747" y="982839"/>
            <a:ext cx="2901791" cy="3378951"/>
          </a:xfrm>
          <a:prstGeom prst="rect">
            <a:avLst/>
          </a:prstGeom>
          <a:noFill/>
          <a:ln>
            <a:noFill/>
          </a:ln>
        </p:spPr>
      </p:pic>
      <p:pic>
        <p:nvPicPr>
          <p:cNvPr id="7" name="Picture 4" descr="APRIL-PHOT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5310" y="1025170"/>
            <a:ext cx="2894346" cy="340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IMG_04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431686"/>
            <a:ext cx="3446462" cy="24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P122093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46462" y="4398413"/>
            <a:ext cx="2611438" cy="240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IMG_03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57901" y="4431685"/>
            <a:ext cx="3086100" cy="242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251520" y="1052736"/>
            <a:ext cx="3096343"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solidFill>
                  <a:prstClr val="white"/>
                </a:solidFill>
              </a:rPr>
              <a:t>Run-off plots at Mlali village</a:t>
            </a:r>
            <a:endParaRPr lang="en-ZA" dirty="0">
              <a:solidFill>
                <a:prstClr val="white"/>
              </a:solidFill>
            </a:endParaRPr>
          </a:p>
        </p:txBody>
      </p:sp>
      <p:sp>
        <p:nvSpPr>
          <p:cNvPr id="13" name="Rectangle 12"/>
          <p:cNvSpPr/>
          <p:nvPr/>
        </p:nvSpPr>
        <p:spPr>
          <a:xfrm>
            <a:off x="7380312" y="1700808"/>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prstClr val="white"/>
              </a:solidFill>
            </a:endParaRPr>
          </a:p>
        </p:txBody>
      </p:sp>
      <p:sp>
        <p:nvSpPr>
          <p:cNvPr id="14" name="Rounded Rectangle 13"/>
          <p:cNvSpPr/>
          <p:nvPr/>
        </p:nvSpPr>
        <p:spPr>
          <a:xfrm>
            <a:off x="3355310" y="1019125"/>
            <a:ext cx="2894345"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400" dirty="0" smtClean="0">
                <a:solidFill>
                  <a:prstClr val="white"/>
                </a:solidFill>
              </a:rPr>
              <a:t>Participatory</a:t>
            </a:r>
            <a:r>
              <a:rPr lang="en-ZA" sz="1200" dirty="0" smtClean="0">
                <a:solidFill>
                  <a:prstClr val="white"/>
                </a:solidFill>
              </a:rPr>
              <a:t> run-off measurement at Mlali village, Kongwa</a:t>
            </a:r>
            <a:endParaRPr lang="en-ZA" sz="1200" dirty="0">
              <a:solidFill>
                <a:prstClr val="white"/>
              </a:solidFill>
            </a:endParaRPr>
          </a:p>
        </p:txBody>
      </p:sp>
      <p:sp>
        <p:nvSpPr>
          <p:cNvPr id="15" name="Rectangle 14"/>
          <p:cNvSpPr/>
          <p:nvPr/>
        </p:nvSpPr>
        <p:spPr>
          <a:xfrm>
            <a:off x="3658927" y="4419518"/>
            <a:ext cx="4797946" cy="330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400" dirty="0" smtClean="0">
                <a:solidFill>
                  <a:prstClr val="white"/>
                </a:solidFill>
              </a:rPr>
              <a:t>Insitu rainwater harvesting  technique  at </a:t>
            </a:r>
            <a:r>
              <a:rPr lang="en-ZA" sz="1400" dirty="0" err="1" smtClean="0">
                <a:solidFill>
                  <a:prstClr val="white"/>
                </a:solidFill>
              </a:rPr>
              <a:t>Chitego</a:t>
            </a:r>
            <a:r>
              <a:rPr lang="en-ZA" sz="1400" dirty="0" smtClean="0">
                <a:solidFill>
                  <a:prstClr val="white"/>
                </a:solidFill>
              </a:rPr>
              <a:t>, Kongwa</a:t>
            </a:r>
            <a:endParaRPr lang="en-ZA" sz="1400" dirty="0">
              <a:solidFill>
                <a:prstClr val="white"/>
              </a:solidFill>
            </a:endParaRPr>
          </a:p>
        </p:txBody>
      </p:sp>
      <p:sp>
        <p:nvSpPr>
          <p:cNvPr id="16" name="Rectangle 15"/>
          <p:cNvSpPr/>
          <p:nvPr/>
        </p:nvSpPr>
        <p:spPr>
          <a:xfrm>
            <a:off x="142964" y="4533829"/>
            <a:ext cx="3338958"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400" dirty="0" smtClean="0">
                <a:solidFill>
                  <a:prstClr val="white"/>
                </a:solidFill>
              </a:rPr>
              <a:t>Pearl millet field with Fanya juu terrace at Laikala village, Kongwa</a:t>
            </a:r>
            <a:endParaRPr lang="en-ZA" sz="1400" dirty="0">
              <a:solidFill>
                <a:prstClr val="white"/>
              </a:solidFill>
            </a:endParaRPr>
          </a:p>
        </p:txBody>
      </p:sp>
      <p:sp>
        <p:nvSpPr>
          <p:cNvPr id="18" name="Rectangle 17"/>
          <p:cNvSpPr/>
          <p:nvPr/>
        </p:nvSpPr>
        <p:spPr>
          <a:xfrm>
            <a:off x="6256747" y="1052736"/>
            <a:ext cx="2872714" cy="398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dirty="0" smtClean="0">
                <a:solidFill>
                  <a:prstClr val="white"/>
                </a:solidFill>
              </a:rPr>
              <a:t>Maize field with Fanya juu terrace at Njoro village, Kiteto</a:t>
            </a:r>
            <a:endParaRPr lang="en-ZA" sz="1200" dirty="0">
              <a:solidFill>
                <a:prstClr val="white"/>
              </a:solidFill>
            </a:endParaRPr>
          </a:p>
        </p:txBody>
      </p:sp>
    </p:spTree>
    <p:extLst>
      <p:ext uri="{BB962C8B-B14F-4D97-AF65-F5344CB8AC3E}">
        <p14:creationId xmlns:p14="http://schemas.microsoft.com/office/powerpoint/2010/main" val="1315059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EYSWAI\Documents\AFRICA RISING 2014\Runoff photo\RUN OFF PHOTOS AND FANYA JUU CHINI\FARMER FIELD DAY MAY 2014 106.jpg"/>
          <p:cNvPicPr/>
          <p:nvPr/>
        </p:nvPicPr>
        <p:blipFill rotWithShape="1">
          <a:blip r:embed="rId3" cstate="print">
            <a:extLst>
              <a:ext uri="{28A0092B-C50C-407E-A947-70E740481C1C}">
                <a14:useLocalDpi xmlns:a14="http://schemas.microsoft.com/office/drawing/2010/main" val="0"/>
              </a:ext>
            </a:extLst>
          </a:blip>
          <a:srcRect l="22638" r="15945"/>
          <a:stretch/>
        </p:blipFill>
        <p:spPr bwMode="auto">
          <a:xfrm>
            <a:off x="20038" y="620688"/>
            <a:ext cx="4475762" cy="5322912"/>
          </a:xfrm>
          <a:prstGeom prst="rect">
            <a:avLst/>
          </a:prstGeom>
          <a:noFill/>
          <a:ln w="28575">
            <a:solidFill>
              <a:srgbClr val="00B050"/>
            </a:solidFill>
          </a:ln>
          <a:extLst>
            <a:ext uri="{53640926-AAD7-44D8-BBD7-CCE9431645EC}">
              <a14:shadowObscured xmlns:a14="http://schemas.microsoft.com/office/drawing/2010/main"/>
            </a:ext>
          </a:extLst>
        </p:spPr>
      </p:pic>
      <p:pic>
        <p:nvPicPr>
          <p:cNvPr id="13" name="Picture 12" descr="C:\Users\EYSWAI\Documents\AFRICA RISING 2014\Runoff photo\RUN OFF PHOTOS AND FANYA JUU CHINI\FARMER FIELD DAY MAY 2014 107.jpg"/>
          <p:cNvPicPr/>
          <p:nvPr/>
        </p:nvPicPr>
        <p:blipFill rotWithShape="1">
          <a:blip r:embed="rId4" cstate="print">
            <a:extLst>
              <a:ext uri="{28A0092B-C50C-407E-A947-70E740481C1C}">
                <a14:useLocalDpi xmlns:a14="http://schemas.microsoft.com/office/drawing/2010/main" val="0"/>
              </a:ext>
            </a:extLst>
          </a:blip>
          <a:srcRect l="27505" t="-1" b="1235"/>
          <a:stretch/>
        </p:blipFill>
        <p:spPr bwMode="auto">
          <a:xfrm>
            <a:off x="4572000" y="649716"/>
            <a:ext cx="4572000" cy="5293883"/>
          </a:xfrm>
          <a:prstGeom prst="rect">
            <a:avLst/>
          </a:prstGeom>
          <a:noFill/>
          <a:ln w="38100" cap="flat" cmpd="sng" algn="ctr">
            <a:solidFill>
              <a:srgbClr val="00B050"/>
            </a:solidFill>
            <a:prstDash val="solid"/>
            <a:round/>
            <a:headEnd type="none" w="med" len="med"/>
            <a:tailEnd type="none" w="med" len="med"/>
          </a:ln>
          <a:extLst>
            <a:ext uri="{53640926-AAD7-44D8-BBD7-CCE9431645EC}">
              <a14:shadowObscured xmlns:a14="http://schemas.microsoft.com/office/drawing/2010/main"/>
            </a:ext>
          </a:extLst>
        </p:spPr>
      </p:pic>
      <p:sp>
        <p:nvSpPr>
          <p:cNvPr id="3" name="Rectangle 2"/>
          <p:cNvSpPr/>
          <p:nvPr/>
        </p:nvSpPr>
        <p:spPr>
          <a:xfrm>
            <a:off x="20038" y="5943600"/>
            <a:ext cx="9123962" cy="523220"/>
          </a:xfrm>
          <a:prstGeom prst="rect">
            <a:avLst/>
          </a:prstGeom>
        </p:spPr>
        <p:txBody>
          <a:bodyPr wrap="square">
            <a:spAutoFit/>
          </a:bodyPr>
          <a:lstStyle/>
          <a:p>
            <a:pPr algn="ctr"/>
            <a:r>
              <a:rPr lang="en-US" sz="2800" b="1" dirty="0" smtClean="0">
                <a:latin typeface="Arial" panose="020B0604020202020204" pitchFamily="34" charset="0"/>
                <a:cs typeface="Arial" panose="020B0604020202020204" pitchFamily="34" charset="0"/>
              </a:rPr>
              <a:t>Measuring runoff and soil loss at </a:t>
            </a:r>
            <a:r>
              <a:rPr lang="en-US" sz="2800" b="1" dirty="0" err="1" smtClean="0">
                <a:latin typeface="Arial" panose="020B0604020202020204" pitchFamily="34" charset="0"/>
                <a:cs typeface="Arial" panose="020B0604020202020204" pitchFamily="34" charset="0"/>
              </a:rPr>
              <a:t>Mlali</a:t>
            </a:r>
            <a:r>
              <a:rPr lang="en-US" sz="2800" b="1" dirty="0" smtClean="0">
                <a:latin typeface="Arial" panose="020B0604020202020204" pitchFamily="34" charset="0"/>
                <a:cs typeface="Arial" panose="020B0604020202020204" pitchFamily="34" charset="0"/>
              </a:rPr>
              <a:t>: </a:t>
            </a:r>
            <a:r>
              <a:rPr lang="en-US" sz="2800" b="1" dirty="0" smtClean="0">
                <a:solidFill>
                  <a:srgbClr val="FF0000"/>
                </a:solidFill>
                <a:latin typeface="Arial" panose="020B0604020202020204" pitchFamily="34" charset="0"/>
                <a:cs typeface="Arial" panose="020B0604020202020204" pitchFamily="34" charset="0"/>
              </a:rPr>
              <a:t>2014 &amp; 2015</a:t>
            </a:r>
            <a:endParaRPr lang="en-US" sz="2800" b="1" dirty="0">
              <a:solidFill>
                <a:srgbClr val="FF0000"/>
              </a:solidFill>
              <a:latin typeface="Arial" panose="020B0604020202020204" pitchFamily="34" charset="0"/>
              <a:cs typeface="Arial" panose="020B0604020202020204" pitchFamily="34" charset="0"/>
            </a:endParaRPr>
          </a:p>
        </p:txBody>
      </p:sp>
      <p:sp>
        <p:nvSpPr>
          <p:cNvPr id="4" name="Rectangle 3"/>
          <p:cNvSpPr/>
          <p:nvPr/>
        </p:nvSpPr>
        <p:spPr>
          <a:xfrm>
            <a:off x="-66181" y="669091"/>
            <a:ext cx="4648200" cy="2246769"/>
          </a:xfrm>
          <a:prstGeom prst="rect">
            <a:avLst/>
          </a:prstGeom>
        </p:spPr>
        <p:txBody>
          <a:bodyPr wrap="square">
            <a:spAutoFit/>
          </a:bodyPr>
          <a:lstStyle/>
          <a:p>
            <a:r>
              <a:rPr lang="en-US" sz="2800" b="1" dirty="0" smtClean="0">
                <a:solidFill>
                  <a:schemeClr val="bg1"/>
                </a:solidFill>
                <a:latin typeface="Arial" panose="020B0604020202020204" pitchFamily="34" charset="0"/>
                <a:cs typeface="Arial" panose="020B0604020202020204" pitchFamily="34" charset="0"/>
              </a:rPr>
              <a:t>Treatments:</a:t>
            </a:r>
          </a:p>
          <a:p>
            <a:pPr marL="285750" indent="-285750">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Bare plot (BP</a:t>
            </a:r>
            <a:r>
              <a:rPr lang="en-US" sz="2800" dirty="0" smtClean="0">
                <a:solidFill>
                  <a:schemeClr val="bg1"/>
                </a:solidFill>
                <a:latin typeface="Arial" panose="020B0604020202020204" pitchFamily="34" charset="0"/>
                <a:cs typeface="Arial" panose="020B0604020202020204" pitchFamily="34" charset="0"/>
              </a:rPr>
              <a:t>)-Reference</a:t>
            </a:r>
            <a:endParaRPr lang="en-US" sz="2800"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smtClean="0">
                <a:solidFill>
                  <a:schemeClr val="bg1"/>
                </a:solidFill>
                <a:latin typeface="Arial" panose="020B0604020202020204" pitchFamily="34" charset="0"/>
                <a:cs typeface="Arial" panose="020B0604020202020204" pitchFamily="34" charset="0"/>
              </a:rPr>
              <a:t>Oxen ploughing</a:t>
            </a:r>
          </a:p>
          <a:p>
            <a:pPr marL="285750" indent="-285750">
              <a:buFont typeface="Arial" panose="020B0604020202020204" pitchFamily="34" charset="0"/>
              <a:buChar char="•"/>
            </a:pPr>
            <a:r>
              <a:rPr lang="en-US" sz="2800" dirty="0" smtClean="0">
                <a:solidFill>
                  <a:schemeClr val="bg1"/>
                </a:solidFill>
                <a:latin typeface="Arial" panose="020B0604020202020204" pitchFamily="34" charset="0"/>
                <a:cs typeface="Arial" panose="020B0604020202020204" pitchFamily="34" charset="0"/>
              </a:rPr>
              <a:t>Ox-ripping</a:t>
            </a:r>
          </a:p>
          <a:p>
            <a:pPr marL="285750" indent="-285750">
              <a:buFont typeface="Arial" panose="020B0604020202020204" pitchFamily="34" charset="0"/>
              <a:buChar char="•"/>
            </a:pPr>
            <a:r>
              <a:rPr lang="en-US" sz="2800" dirty="0" smtClean="0">
                <a:solidFill>
                  <a:schemeClr val="bg1"/>
                </a:solidFill>
                <a:latin typeface="Arial" panose="020B0604020202020204" pitchFamily="34" charset="0"/>
                <a:cs typeface="Arial" panose="020B0604020202020204" pitchFamily="34" charset="0"/>
              </a:rPr>
              <a:t>Tied-ridging</a:t>
            </a:r>
          </a:p>
        </p:txBody>
      </p:sp>
    </p:spTree>
    <p:extLst>
      <p:ext uri="{BB962C8B-B14F-4D97-AF65-F5344CB8AC3E}">
        <p14:creationId xmlns:p14="http://schemas.microsoft.com/office/powerpoint/2010/main" val="403580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YSWAI\Documents\AFRICA RISING 2014\Runoff photo\RUN OFF PHOTOS AND FANYA JUU CHINI\FARMER FIELD DAY MAY 2014 6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240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101600" y="990600"/>
            <a:ext cx="9067800" cy="533400"/>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r>
              <a:rPr lang="en-US" sz="2800" b="1" dirty="0"/>
              <a:t>Demonstrations: Scaling up </a:t>
            </a:r>
            <a:r>
              <a:rPr lang="en-US" sz="2800" b="1" dirty="0" smtClean="0"/>
              <a:t>land and </a:t>
            </a:r>
            <a:r>
              <a:rPr lang="en-US" sz="2800" b="1" dirty="0"/>
              <a:t>water </a:t>
            </a:r>
            <a:r>
              <a:rPr lang="en-US" sz="2800" b="1" dirty="0" err="1" smtClean="0"/>
              <a:t>Magt</a:t>
            </a:r>
            <a:r>
              <a:rPr lang="en-US" sz="2800" b="1" dirty="0" smtClean="0"/>
              <a:t>. </a:t>
            </a:r>
            <a:r>
              <a:rPr lang="en-US" sz="2800" b="1" dirty="0"/>
              <a:t>technologies</a:t>
            </a:r>
          </a:p>
        </p:txBody>
      </p:sp>
    </p:spTree>
    <p:extLst>
      <p:ext uri="{BB962C8B-B14F-4D97-AF65-F5344CB8AC3E}">
        <p14:creationId xmlns:p14="http://schemas.microsoft.com/office/powerpoint/2010/main" val="33000407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905000"/>
            <a:ext cx="8077200" cy="1470025"/>
          </a:xfrm>
        </p:spPr>
        <p:txBody>
          <a:bodyPr/>
          <a:lstStyle/>
          <a:p>
            <a:r>
              <a:rPr lang="en-US" dirty="0" smtClean="0"/>
              <a:t>Cluster 3: Tree (Agroforestry) Integration for SI</a:t>
            </a:r>
            <a:endParaRPr lang="en-US" dirty="0"/>
          </a:p>
        </p:txBody>
      </p:sp>
      <p:sp>
        <p:nvSpPr>
          <p:cNvPr id="3" name="Subtitle 2"/>
          <p:cNvSpPr>
            <a:spLocks noGrp="1"/>
          </p:cNvSpPr>
          <p:nvPr>
            <p:ph type="subTitle" idx="1"/>
          </p:nvPr>
        </p:nvSpPr>
        <p:spPr>
          <a:xfrm>
            <a:off x="381000" y="3429000"/>
            <a:ext cx="8763000" cy="1752600"/>
          </a:xfrm>
        </p:spPr>
        <p:txBody>
          <a:bodyPr/>
          <a:lstStyle/>
          <a:p>
            <a:pPr marL="571500" indent="-571500" algn="l">
              <a:buClrTx/>
              <a:buFont typeface="Arial" panose="020B0604020202020204" pitchFamily="34" charset="0"/>
              <a:buChar char="•"/>
            </a:pPr>
            <a:r>
              <a:rPr lang="en-US" sz="3200" dirty="0" smtClean="0"/>
              <a:t>Intercropping and doubled up legume with trees</a:t>
            </a:r>
          </a:p>
          <a:p>
            <a:pPr marL="571500" indent="-571500" algn="l">
              <a:buClrTx/>
              <a:buFont typeface="Arial" panose="020B0604020202020204" pitchFamily="34" charset="0"/>
              <a:buChar char="•"/>
            </a:pPr>
            <a:r>
              <a:rPr lang="en-US" sz="3200" dirty="0" smtClean="0"/>
              <a:t>Shelterbelts and boundary tree planting</a:t>
            </a:r>
          </a:p>
          <a:p>
            <a:pPr marL="571500" indent="-571500" algn="l">
              <a:buClrTx/>
              <a:buFont typeface="Arial" panose="020B0604020202020204" pitchFamily="34" charset="0"/>
              <a:buChar char="•"/>
            </a:pPr>
            <a:r>
              <a:rPr lang="en-US" sz="3200" dirty="0" smtClean="0"/>
              <a:t>Woodlots for fodder and wood supply</a:t>
            </a:r>
          </a:p>
          <a:p>
            <a:pPr marL="571500" indent="-571500" algn="l">
              <a:buClrTx/>
              <a:buFont typeface="Arial" panose="020B0604020202020204" pitchFamily="34" charset="0"/>
              <a:buChar char="•"/>
            </a:pPr>
            <a:endParaRPr lang="en-US" sz="3200" dirty="0"/>
          </a:p>
        </p:txBody>
      </p:sp>
      <p:sp>
        <p:nvSpPr>
          <p:cNvPr id="4" name="Rectangle 3"/>
          <p:cNvSpPr/>
          <p:nvPr/>
        </p:nvSpPr>
        <p:spPr>
          <a:xfrm>
            <a:off x="33020" y="5451901"/>
            <a:ext cx="9136380" cy="830997"/>
          </a:xfrm>
          <a:prstGeom prst="rect">
            <a:avLst/>
          </a:prstGeom>
        </p:spPr>
        <p:txBody>
          <a:bodyPr wrap="square">
            <a:spAutoFit/>
          </a:bodyPr>
          <a:lstStyle/>
          <a:p>
            <a:r>
              <a:rPr lang="en-US" sz="2400" dirty="0">
                <a:solidFill>
                  <a:srgbClr val="FF0000"/>
                </a:solidFill>
                <a:latin typeface="Arial" panose="020B0604020202020204" pitchFamily="34" charset="0"/>
                <a:cs typeface="Arial" panose="020B0604020202020204" pitchFamily="34" charset="0"/>
              </a:rPr>
              <a:t>Output 5 &amp; 6: </a:t>
            </a:r>
            <a:r>
              <a:rPr lang="en-US" sz="2400" dirty="0">
                <a:latin typeface="Arial" panose="020B0604020202020204" pitchFamily="34" charset="0"/>
                <a:cs typeface="Arial" panose="020B0604020202020204" pitchFamily="34" charset="0"/>
              </a:rPr>
              <a:t>Resilient, productivity enhancing and crop nutrition </a:t>
            </a:r>
            <a:r>
              <a:rPr lang="en-US" sz="2400" dirty="0" smtClean="0">
                <a:latin typeface="Arial" panose="020B0604020202020204" pitchFamily="34" charset="0"/>
                <a:cs typeface="Arial" panose="020B0604020202020204" pitchFamily="34" charset="0"/>
              </a:rPr>
              <a:t>innovations/technologies.</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74295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91892826"/>
              </p:ext>
            </p:extLst>
          </p:nvPr>
        </p:nvGraphicFramePr>
        <p:xfrm>
          <a:off x="2997200" y="2743200"/>
          <a:ext cx="6157685" cy="4085771"/>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3"/>
          <p:cNvSpPr txBox="1">
            <a:spLocks noChangeArrowheads="1"/>
          </p:cNvSpPr>
          <p:nvPr/>
        </p:nvSpPr>
        <p:spPr bwMode="auto">
          <a:xfrm>
            <a:off x="703943" y="991367"/>
            <a:ext cx="8610600" cy="400110"/>
          </a:xfrm>
          <a:prstGeom prst="rect">
            <a:avLst/>
          </a:prstGeom>
          <a:noFill/>
          <a:ln>
            <a:noFill/>
          </a:ln>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US" sz="2000" b="1" dirty="0" smtClean="0">
                <a:latin typeface="Arial" charset="0"/>
              </a:rPr>
              <a:t>Trees </a:t>
            </a:r>
            <a:r>
              <a:rPr lang="en-US" sz="2000" b="1" dirty="0">
                <a:latin typeface="Arial" charset="0"/>
              </a:rPr>
              <a:t>reduce land degradation and increase water use efficiency</a:t>
            </a:r>
          </a:p>
        </p:txBody>
      </p:sp>
      <p:sp>
        <p:nvSpPr>
          <p:cNvPr id="3" name="Rectangle 2"/>
          <p:cNvSpPr/>
          <p:nvPr/>
        </p:nvSpPr>
        <p:spPr>
          <a:xfrm>
            <a:off x="2607127" y="6474936"/>
            <a:ext cx="6489698" cy="338554"/>
          </a:xfrm>
          <a:prstGeom prst="rect">
            <a:avLst/>
          </a:prstGeom>
        </p:spPr>
        <p:txBody>
          <a:bodyPr wrap="square">
            <a:spAutoFit/>
          </a:bodyPr>
          <a:lstStyle/>
          <a:p>
            <a:pPr algn="r"/>
            <a:r>
              <a:rPr lang="en-US" sz="1600" dirty="0" err="1" smtClean="0"/>
              <a:t>Sileshi</a:t>
            </a:r>
            <a:r>
              <a:rPr lang="en-US" sz="1600" dirty="0" smtClean="0"/>
              <a:t> </a:t>
            </a:r>
            <a:r>
              <a:rPr lang="en-US" sz="1600" dirty="0"/>
              <a:t>et al</a:t>
            </a:r>
            <a:r>
              <a:rPr lang="en-US" sz="1600" dirty="0" smtClean="0"/>
              <a:t>. (2011). </a:t>
            </a:r>
            <a:r>
              <a:rPr lang="en-US" sz="1600" dirty="0"/>
              <a:t>Agricultural Water Management 98: 1364-1372</a:t>
            </a:r>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371600"/>
            <a:ext cx="3364052"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258" y="2923337"/>
            <a:ext cx="2666999" cy="584775"/>
          </a:xfrm>
          <a:prstGeom prst="rect">
            <a:avLst/>
          </a:prstGeom>
          <a:noFill/>
        </p:spPr>
        <p:txBody>
          <a:bodyPr wrap="square">
            <a:spAutoFit/>
          </a:bodyPr>
          <a:lstStyle/>
          <a:p>
            <a:pPr algn="ctr"/>
            <a:r>
              <a:rPr lang="en-US" sz="1600" b="1" dirty="0" smtClean="0">
                <a:solidFill>
                  <a:schemeClr val="bg1"/>
                </a:solidFill>
              </a:rPr>
              <a:t>Maize-PP-</a:t>
            </a:r>
            <a:r>
              <a:rPr lang="en-US" sz="1600" b="1" dirty="0" err="1" smtClean="0">
                <a:solidFill>
                  <a:schemeClr val="bg1"/>
                </a:solidFill>
              </a:rPr>
              <a:t>Gliricidia</a:t>
            </a:r>
            <a:endParaRPr lang="en-US" sz="1600" b="1" dirty="0" smtClean="0">
              <a:solidFill>
                <a:schemeClr val="bg1"/>
              </a:solidFill>
            </a:endParaRPr>
          </a:p>
          <a:p>
            <a:pPr algn="ctr"/>
            <a:r>
              <a:rPr lang="en-US" sz="1600" b="1" dirty="0" err="1" smtClean="0">
                <a:solidFill>
                  <a:schemeClr val="bg1"/>
                </a:solidFill>
              </a:rPr>
              <a:t>Laikala</a:t>
            </a:r>
            <a:r>
              <a:rPr lang="en-US" sz="1600" b="1" dirty="0" smtClean="0">
                <a:solidFill>
                  <a:schemeClr val="bg1"/>
                </a:solidFill>
              </a:rPr>
              <a:t> </a:t>
            </a:r>
            <a:r>
              <a:rPr lang="en-US" sz="1600" b="1" dirty="0" err="1" smtClean="0">
                <a:solidFill>
                  <a:schemeClr val="bg1"/>
                </a:solidFill>
              </a:rPr>
              <a:t>Kongwa</a:t>
            </a:r>
            <a:r>
              <a:rPr lang="en-US" sz="1600" b="1" dirty="0" smtClean="0">
                <a:solidFill>
                  <a:schemeClr val="bg1"/>
                </a:solidFill>
              </a:rPr>
              <a:t>, Dodoma</a:t>
            </a:r>
            <a:endParaRPr lang="en-US" sz="1600" b="1" dirty="0">
              <a:solidFill>
                <a:schemeClr val="bg1"/>
              </a:solidFill>
            </a:endParaRPr>
          </a:p>
        </p:txBody>
      </p:sp>
      <p:sp>
        <p:nvSpPr>
          <p:cNvPr id="7" name="Rectangle 6"/>
          <p:cNvSpPr/>
          <p:nvPr/>
        </p:nvSpPr>
        <p:spPr>
          <a:xfrm>
            <a:off x="3352800" y="1391477"/>
            <a:ext cx="5613399" cy="707886"/>
          </a:xfrm>
          <a:prstGeom prst="rect">
            <a:avLst/>
          </a:prstGeom>
        </p:spPr>
        <p:txBody>
          <a:bodyPr wrap="square">
            <a:spAutoFit/>
          </a:bodyPr>
          <a:lstStyle/>
          <a:p>
            <a:r>
              <a:rPr lang="en-US" sz="2000" dirty="0">
                <a:solidFill>
                  <a:srgbClr val="FF0000"/>
                </a:solidFill>
                <a:latin typeface="Arial" panose="020B0604020202020204" pitchFamily="34" charset="0"/>
                <a:cs typeface="Arial" panose="020B0604020202020204" pitchFamily="34" charset="0"/>
              </a:rPr>
              <a:t>Output 5 &amp; 6: </a:t>
            </a:r>
            <a:r>
              <a:rPr lang="en-US" sz="2000" dirty="0">
                <a:latin typeface="Arial" panose="020B0604020202020204" pitchFamily="34" charset="0"/>
                <a:cs typeface="Arial" panose="020B0604020202020204" pitchFamily="34" charset="0"/>
              </a:rPr>
              <a:t>Resilient, productivity enhancing and crop nutrition innovations</a:t>
            </a:r>
          </a:p>
        </p:txBody>
      </p:sp>
      <p:sp>
        <p:nvSpPr>
          <p:cNvPr id="8" name="Rectangle 7"/>
          <p:cNvSpPr/>
          <p:nvPr/>
        </p:nvSpPr>
        <p:spPr>
          <a:xfrm>
            <a:off x="-3630" y="4114800"/>
            <a:ext cx="3204029" cy="2062103"/>
          </a:xfrm>
          <a:prstGeom prst="rect">
            <a:avLst/>
          </a:prstGeom>
        </p:spPr>
        <p:txBody>
          <a:bodyPr wrap="square">
            <a:spAutoFit/>
          </a:bodyPr>
          <a:lstStyle/>
          <a:p>
            <a:r>
              <a:rPr lang="en-US" sz="1600" b="1" dirty="0" smtClean="0"/>
              <a:t>Timeline for Activities (</a:t>
            </a:r>
            <a:r>
              <a:rPr lang="en-US" sz="1600" b="1" dirty="0" smtClean="0">
                <a:solidFill>
                  <a:srgbClr val="FF0000"/>
                </a:solidFill>
              </a:rPr>
              <a:t>2013-2016</a:t>
            </a:r>
            <a:r>
              <a:rPr lang="en-US" sz="1600" b="1" dirty="0" smtClean="0"/>
              <a:t>)</a:t>
            </a:r>
          </a:p>
          <a:p>
            <a:pPr marL="285750" indent="-285750">
              <a:buFont typeface="Arial" panose="020B0604020202020204" pitchFamily="34" charset="0"/>
              <a:buChar char="•"/>
            </a:pPr>
            <a:r>
              <a:rPr lang="en-US" sz="1600" dirty="0" smtClean="0"/>
              <a:t>Tree seedlings production</a:t>
            </a:r>
          </a:p>
          <a:p>
            <a:pPr marL="285750" indent="-285750">
              <a:buFont typeface="Arial" panose="020B0604020202020204" pitchFamily="34" charset="0"/>
              <a:buChar char="•"/>
            </a:pPr>
            <a:r>
              <a:rPr lang="en-US" sz="1600" dirty="0" smtClean="0"/>
              <a:t>Tree planting and management</a:t>
            </a:r>
          </a:p>
          <a:p>
            <a:pPr marL="285750" indent="-285750">
              <a:buFont typeface="Arial" panose="020B0604020202020204" pitchFamily="34" charset="0"/>
              <a:buChar char="•"/>
            </a:pPr>
            <a:r>
              <a:rPr lang="en-US" sz="1600" dirty="0" smtClean="0"/>
              <a:t>Data collection after 2-3 years</a:t>
            </a:r>
          </a:p>
          <a:p>
            <a:pPr marL="285750" indent="-285750">
              <a:buFont typeface="Arial" panose="020B0604020202020204" pitchFamily="34" charset="0"/>
              <a:buChar char="•"/>
            </a:pPr>
            <a:r>
              <a:rPr lang="en-US" sz="1600" dirty="0" smtClean="0"/>
              <a:t>Diversified products and benefits to farmers (SI)</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4072059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1"/>
          <p:cNvSpPr txBox="1">
            <a:spLocks/>
          </p:cNvSpPr>
          <p:nvPr/>
        </p:nvSpPr>
        <p:spPr>
          <a:xfrm>
            <a:off x="-186690" y="1106922"/>
            <a:ext cx="9525000" cy="437696"/>
          </a:xfrm>
          <a:prstGeom prst="rect">
            <a:avLst/>
          </a:prstGeom>
        </p:spPr>
        <p:txBody>
          <a:bodyPr>
            <a:noAutofit/>
          </a:bodyPr>
          <a:lst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sz="2400" b="1" dirty="0" smtClean="0">
                <a:latin typeface="Arial" panose="020B0604020202020204" pitchFamily="34" charset="0"/>
                <a:cs typeface="Arial" panose="020B0604020202020204" pitchFamily="34" charset="0"/>
              </a:rPr>
              <a:t>Maize-PP Intercropping options in low and high potential sites</a:t>
            </a:r>
            <a:endParaRPr lang="nb-NO" sz="2400" b="1" dirty="0">
              <a:latin typeface="Arial" panose="020B0604020202020204" pitchFamily="34" charset="0"/>
              <a:cs typeface="Arial" panose="020B0604020202020204" pitchFamily="34" charset="0"/>
            </a:endParaRPr>
          </a:p>
        </p:txBody>
      </p:sp>
      <p:grpSp>
        <p:nvGrpSpPr>
          <p:cNvPr id="3" name="Group 2"/>
          <p:cNvGrpSpPr/>
          <p:nvPr/>
        </p:nvGrpSpPr>
        <p:grpSpPr>
          <a:xfrm>
            <a:off x="7620" y="1522464"/>
            <a:ext cx="4868681" cy="4196029"/>
            <a:chOff x="381000" y="2209800"/>
            <a:chExt cx="4868681" cy="4196029"/>
          </a:xfrm>
        </p:grpSpPr>
        <p:pic>
          <p:nvPicPr>
            <p:cNvPr id="8" name="Picture 7"/>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381000" y="2209800"/>
              <a:ext cx="2306320" cy="1929765"/>
            </a:xfrm>
            <a:prstGeom prst="rect">
              <a:avLst/>
            </a:prstGeom>
            <a:noFill/>
            <a:ln>
              <a:noFill/>
            </a:ln>
            <a:effectLst/>
            <a:extLst/>
          </p:spPr>
        </p:pic>
        <p:pic>
          <p:nvPicPr>
            <p:cNvPr id="9" name="Picture 8"/>
            <p:cNvPicPr/>
            <p:nvPr/>
          </p:nvPicPr>
          <p:blipFill>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895600" y="2226582"/>
              <a:ext cx="2317115" cy="1924050"/>
            </a:xfrm>
            <a:prstGeom prst="rect">
              <a:avLst/>
            </a:prstGeom>
            <a:noFill/>
            <a:ln>
              <a:noFill/>
            </a:ln>
            <a:effectLst/>
            <a:extLst/>
          </p:spPr>
        </p:pic>
        <p:pic>
          <p:nvPicPr>
            <p:cNvPr id="12" name="Picture 11"/>
            <p:cNvPicPr/>
            <p:nvPr/>
          </p:nvPicPr>
          <p:blipFill>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381000" y="4459693"/>
              <a:ext cx="2306320" cy="1933575"/>
            </a:xfrm>
            <a:prstGeom prst="rect">
              <a:avLst/>
            </a:prstGeom>
            <a:noFill/>
            <a:ln>
              <a:noFill/>
            </a:ln>
            <a:effectLst/>
            <a:extLst/>
          </p:spPr>
        </p:pic>
        <p:pic>
          <p:nvPicPr>
            <p:cNvPr id="15" name="Picture 14"/>
            <p:cNvPicPr/>
            <p:nvPr/>
          </p:nvPicPr>
          <p:blipFill rotWithShape="1">
            <a:blip r:embed="rId8">
              <a:extLst>
                <a:ext uri="{BEBA8EAE-BF5A-486C-A8C5-ECC9F3942E4B}">
                  <a14:imgProps xmlns:a14="http://schemas.microsoft.com/office/drawing/2010/main">
                    <a14:imgLayer r:embed="rId9">
                      <a14:imgEffect>
                        <a14:saturation sat="200000"/>
                      </a14:imgEffect>
                    </a14:imgLayer>
                  </a14:imgProps>
                </a:ext>
                <a:ext uri="{28A0092B-C50C-407E-A947-70E740481C1C}">
                  <a14:useLocalDpi xmlns:a14="http://schemas.microsoft.com/office/drawing/2010/main" val="0"/>
                </a:ext>
              </a:extLst>
            </a:blip>
            <a:srcRect t="7612" b="11117"/>
            <a:stretch/>
          </p:blipFill>
          <p:spPr bwMode="auto">
            <a:xfrm>
              <a:off x="2920184" y="4459693"/>
              <a:ext cx="2319020" cy="1935480"/>
            </a:xfrm>
            <a:prstGeom prst="rect">
              <a:avLst/>
            </a:prstGeom>
            <a:noFill/>
            <a:ln>
              <a:noFill/>
            </a:ln>
            <a:effectLst/>
            <a:extLst/>
          </p:spPr>
        </p:pic>
        <p:sp>
          <p:nvSpPr>
            <p:cNvPr id="16" name="Rectangle 15"/>
            <p:cNvSpPr/>
            <p:nvPr/>
          </p:nvSpPr>
          <p:spPr>
            <a:xfrm>
              <a:off x="381000" y="3545658"/>
              <a:ext cx="2339975" cy="579755"/>
            </a:xfrm>
            <a:prstGeom prst="rect">
              <a:avLst/>
            </a:prstGeom>
          </p:spPr>
          <p:txBody>
            <a:bodyPr wrap="square" lIns="106674" tIns="53337" rIns="106674" bIns="53337">
              <a:noAutofit/>
            </a:bodyPr>
            <a:lstStyle/>
            <a:p>
              <a:pPr marL="0" marR="0" algn="ctr">
                <a:spcBef>
                  <a:spcPts val="0"/>
                </a:spcBef>
                <a:spcAft>
                  <a:spcPts val="0"/>
                </a:spcAft>
              </a:pPr>
              <a:r>
                <a:rPr lang="en-US" sz="2400" b="1" kern="1200" dirty="0" smtClean="0">
                  <a:solidFill>
                    <a:srgbClr val="FFFFFF"/>
                  </a:solidFill>
                  <a:effectLst/>
                  <a:latin typeface="Arial"/>
                  <a:ea typeface="Times New Roman"/>
                </a:rPr>
                <a:t>Pure</a:t>
              </a:r>
              <a:endParaRPr lang="en-US" sz="1100" dirty="0">
                <a:solidFill>
                  <a:srgbClr val="000000"/>
                </a:solidFill>
                <a:effectLst/>
                <a:latin typeface="Times New Roman"/>
                <a:ea typeface="Times New Roman"/>
              </a:endParaRPr>
            </a:p>
          </p:txBody>
        </p:sp>
        <p:sp>
          <p:nvSpPr>
            <p:cNvPr id="17" name="Rectangle 16"/>
            <p:cNvSpPr/>
            <p:nvPr/>
          </p:nvSpPr>
          <p:spPr>
            <a:xfrm>
              <a:off x="2899229" y="3545657"/>
              <a:ext cx="2339975" cy="579755"/>
            </a:xfrm>
            <a:prstGeom prst="rect">
              <a:avLst/>
            </a:prstGeom>
          </p:spPr>
          <p:txBody>
            <a:bodyPr wrap="square" lIns="106674" tIns="53337" rIns="106674" bIns="53337">
              <a:noAutofit/>
            </a:bodyPr>
            <a:lstStyle/>
            <a:p>
              <a:pPr marL="0" marR="0">
                <a:spcBef>
                  <a:spcPts val="0"/>
                </a:spcBef>
                <a:spcAft>
                  <a:spcPts val="0"/>
                </a:spcAft>
              </a:pPr>
              <a:r>
                <a:rPr lang="en-US" sz="2400" b="1" dirty="0" smtClean="0">
                  <a:solidFill>
                    <a:srgbClr val="FFFFFF"/>
                  </a:solidFill>
                  <a:latin typeface="Arial"/>
                  <a:ea typeface="Times New Roman"/>
                </a:rPr>
                <a:t>1:1 (Alternate)</a:t>
              </a:r>
              <a:endParaRPr lang="en-US" sz="1100" dirty="0">
                <a:solidFill>
                  <a:srgbClr val="000000"/>
                </a:solidFill>
                <a:effectLst/>
                <a:latin typeface="Times New Roman"/>
                <a:ea typeface="Times New Roman"/>
              </a:endParaRPr>
            </a:p>
          </p:txBody>
        </p:sp>
        <p:sp>
          <p:nvSpPr>
            <p:cNvPr id="18" name="Rectangle 17"/>
            <p:cNvSpPr/>
            <p:nvPr/>
          </p:nvSpPr>
          <p:spPr>
            <a:xfrm>
              <a:off x="381000" y="5789247"/>
              <a:ext cx="2303689" cy="579755"/>
            </a:xfrm>
            <a:prstGeom prst="rect">
              <a:avLst/>
            </a:prstGeom>
          </p:spPr>
          <p:txBody>
            <a:bodyPr wrap="square" lIns="106674" tIns="53337" rIns="106674" bIns="53337">
              <a:noAutofit/>
            </a:bodyPr>
            <a:lstStyle/>
            <a:p>
              <a:pPr marL="0" marR="0" algn="ctr">
                <a:spcBef>
                  <a:spcPts val="0"/>
                </a:spcBef>
                <a:spcAft>
                  <a:spcPts val="0"/>
                </a:spcAft>
              </a:pPr>
              <a:r>
                <a:rPr lang="en-US" sz="2400" b="1" dirty="0" smtClean="0">
                  <a:solidFill>
                    <a:srgbClr val="FFFFFF"/>
                  </a:solidFill>
                  <a:latin typeface="Arial"/>
                  <a:ea typeface="Times New Roman"/>
                </a:rPr>
                <a:t>2M:1PP</a:t>
              </a:r>
              <a:endParaRPr lang="en-US" sz="1100" dirty="0">
                <a:solidFill>
                  <a:srgbClr val="000000"/>
                </a:solidFill>
                <a:effectLst/>
                <a:latin typeface="Times New Roman"/>
                <a:ea typeface="Times New Roman"/>
              </a:endParaRPr>
            </a:p>
          </p:txBody>
        </p:sp>
        <p:sp>
          <p:nvSpPr>
            <p:cNvPr id="19" name="Rectangle 18"/>
            <p:cNvSpPr/>
            <p:nvPr/>
          </p:nvSpPr>
          <p:spPr>
            <a:xfrm>
              <a:off x="2920184" y="5826074"/>
              <a:ext cx="2329497" cy="579755"/>
            </a:xfrm>
            <a:prstGeom prst="rect">
              <a:avLst/>
            </a:prstGeom>
          </p:spPr>
          <p:txBody>
            <a:bodyPr wrap="square" lIns="106674" tIns="53337" rIns="106674" bIns="53337">
              <a:noAutofit/>
            </a:bodyPr>
            <a:lstStyle/>
            <a:p>
              <a:pPr marL="0" marR="0" algn="ctr">
                <a:spcBef>
                  <a:spcPts val="0"/>
                </a:spcBef>
                <a:spcAft>
                  <a:spcPts val="0"/>
                </a:spcAft>
              </a:pPr>
              <a:r>
                <a:rPr lang="en-US" sz="2400" b="1" dirty="0" smtClean="0">
                  <a:solidFill>
                    <a:srgbClr val="FFFFFF"/>
                  </a:solidFill>
                  <a:latin typeface="Arial"/>
                  <a:ea typeface="Times New Roman"/>
                </a:rPr>
                <a:t>1M:2PP</a:t>
              </a:r>
              <a:endParaRPr lang="en-US" sz="1100" dirty="0">
                <a:solidFill>
                  <a:srgbClr val="000000"/>
                </a:solidFill>
                <a:effectLst/>
                <a:latin typeface="Times New Roman"/>
                <a:ea typeface="Times New Roman"/>
              </a:endParaRPr>
            </a:p>
          </p:txBody>
        </p:sp>
      </p:grpSp>
      <p:graphicFrame>
        <p:nvGraphicFramePr>
          <p:cNvPr id="22" name="Table 21"/>
          <p:cNvGraphicFramePr>
            <a:graphicFrameLocks noGrp="1"/>
          </p:cNvGraphicFramePr>
          <p:nvPr>
            <p:extLst>
              <p:ext uri="{D42A27DB-BD31-4B8C-83A1-F6EECF244321}">
                <p14:modId xmlns:p14="http://schemas.microsoft.com/office/powerpoint/2010/main" val="726773410"/>
              </p:ext>
            </p:extLst>
          </p:nvPr>
        </p:nvGraphicFramePr>
        <p:xfrm>
          <a:off x="4839335" y="2786066"/>
          <a:ext cx="4195125" cy="2895600"/>
        </p:xfrm>
        <a:graphic>
          <a:graphicData uri="http://schemas.openxmlformats.org/drawingml/2006/table">
            <a:tbl>
              <a:tblPr firstRow="1" firstCol="1" bandRow="1">
                <a:tableStyleId>{5C22544A-7EE6-4342-B048-85BDC9FD1C3A}</a:tableStyleId>
              </a:tblPr>
              <a:tblGrid>
                <a:gridCol w="1398375"/>
                <a:gridCol w="1398375"/>
                <a:gridCol w="1398375"/>
              </a:tblGrid>
              <a:tr h="1158240">
                <a:tc>
                  <a:txBody>
                    <a:bodyPr/>
                    <a:lstStyle/>
                    <a:p>
                      <a:pPr marL="0" marR="0">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Maize-PP ratio</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Mlali</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err="1">
                          <a:effectLst/>
                          <a:latin typeface="Arial" panose="020B0604020202020204" pitchFamily="34" charset="0"/>
                          <a:cs typeface="Arial" panose="020B0604020202020204" pitchFamily="34" charset="0"/>
                        </a:rPr>
                        <a:t>Chitego</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r>
              <a:tr h="579120">
                <a:tc>
                  <a:txBody>
                    <a:bodyPr/>
                    <a:lstStyle/>
                    <a:p>
                      <a:pPr marL="0" marR="0">
                        <a:lnSpc>
                          <a:spcPct val="150000"/>
                        </a:lnSpc>
                        <a:spcBef>
                          <a:spcPts val="0"/>
                        </a:spcBef>
                        <a:spcAft>
                          <a:spcPts val="0"/>
                        </a:spcAft>
                      </a:pPr>
                      <a:r>
                        <a:rPr lang="en-US" sz="2400">
                          <a:effectLst/>
                          <a:latin typeface="Arial" panose="020B0604020202020204" pitchFamily="34" charset="0"/>
                          <a:cs typeface="Arial" panose="020B0604020202020204" pitchFamily="34" charset="0"/>
                        </a:rPr>
                        <a:t>2M:1PP</a:t>
                      </a:r>
                      <a:endParaRPr lang="en-US" sz="240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1.06</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b="1" dirty="0">
                          <a:solidFill>
                            <a:srgbClr val="FF0000"/>
                          </a:solidFill>
                          <a:effectLst/>
                          <a:latin typeface="Arial" panose="020B0604020202020204" pitchFamily="34" charset="0"/>
                          <a:cs typeface="Arial" panose="020B0604020202020204" pitchFamily="34" charset="0"/>
                        </a:rPr>
                        <a:t>1.71</a:t>
                      </a:r>
                      <a:endParaRPr lang="en-US" sz="2400" b="1" dirty="0">
                        <a:solidFill>
                          <a:srgbClr val="FF0000"/>
                        </a:solidFill>
                        <a:effectLst/>
                        <a:latin typeface="Arial" panose="020B0604020202020204" pitchFamily="34" charset="0"/>
                        <a:ea typeface="Times New Roman"/>
                        <a:cs typeface="Arial" panose="020B0604020202020204" pitchFamily="34" charset="0"/>
                      </a:endParaRPr>
                    </a:p>
                  </a:txBody>
                  <a:tcPr marL="68580" marR="68580" marT="0" marB="0" anchor="b"/>
                </a:tc>
              </a:tr>
              <a:tr h="579120">
                <a:tc>
                  <a:txBody>
                    <a:bodyPr/>
                    <a:lstStyle/>
                    <a:p>
                      <a:pPr marL="0" marR="0">
                        <a:lnSpc>
                          <a:spcPct val="150000"/>
                        </a:lnSpc>
                        <a:spcBef>
                          <a:spcPts val="0"/>
                        </a:spcBef>
                        <a:spcAft>
                          <a:spcPts val="0"/>
                        </a:spcAft>
                      </a:pPr>
                      <a:r>
                        <a:rPr lang="en-US" sz="2400">
                          <a:effectLst/>
                          <a:latin typeface="Arial" panose="020B0604020202020204" pitchFamily="34" charset="0"/>
                          <a:cs typeface="Arial" panose="020B0604020202020204" pitchFamily="34" charset="0"/>
                        </a:rPr>
                        <a:t>1M:1PP</a:t>
                      </a:r>
                      <a:endParaRPr lang="en-US" sz="240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1.14</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1.22</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r>
              <a:tr h="579120">
                <a:tc>
                  <a:txBody>
                    <a:bodyPr/>
                    <a:lstStyle/>
                    <a:p>
                      <a:pPr marL="0" marR="0">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1M:2PP</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b="1" dirty="0">
                          <a:solidFill>
                            <a:srgbClr val="FF0000"/>
                          </a:solidFill>
                          <a:effectLst/>
                          <a:latin typeface="Arial" panose="020B0604020202020204" pitchFamily="34" charset="0"/>
                          <a:cs typeface="Arial" panose="020B0604020202020204" pitchFamily="34" charset="0"/>
                        </a:rPr>
                        <a:t>1.53</a:t>
                      </a:r>
                      <a:endParaRPr lang="en-US" sz="2400" b="1" dirty="0">
                        <a:solidFill>
                          <a:srgbClr val="FF0000"/>
                        </a:solidFill>
                        <a:effectLst/>
                        <a:latin typeface="Arial" panose="020B0604020202020204" pitchFamily="34" charset="0"/>
                        <a:ea typeface="Times New Roman"/>
                        <a:cs typeface="Arial" panose="020B0604020202020204" pitchFamily="34" charset="0"/>
                      </a:endParaRPr>
                    </a:p>
                  </a:txBody>
                  <a:tcPr marL="68580" marR="68580" marT="0" marB="0" anchor="b"/>
                </a:tc>
                <a:tc>
                  <a:txBody>
                    <a:bodyPr/>
                    <a:lstStyle/>
                    <a:p>
                      <a:pPr marL="0" marR="0" algn="ctr">
                        <a:lnSpc>
                          <a:spcPct val="150000"/>
                        </a:lnSpc>
                        <a:spcBef>
                          <a:spcPts val="0"/>
                        </a:spcBef>
                        <a:spcAft>
                          <a:spcPts val="0"/>
                        </a:spcAft>
                      </a:pPr>
                      <a:r>
                        <a:rPr lang="en-US" sz="2400" dirty="0">
                          <a:effectLst/>
                          <a:latin typeface="Arial" panose="020B0604020202020204" pitchFamily="34" charset="0"/>
                          <a:cs typeface="Arial" panose="020B0604020202020204" pitchFamily="34" charset="0"/>
                        </a:rPr>
                        <a:t>1.15</a:t>
                      </a:r>
                      <a:endParaRPr lang="en-US" sz="2400" dirty="0">
                        <a:effectLst/>
                        <a:latin typeface="Arial" panose="020B0604020202020204" pitchFamily="34" charset="0"/>
                        <a:ea typeface="Times New Roman"/>
                        <a:cs typeface="Arial" panose="020B0604020202020204" pitchFamily="34" charset="0"/>
                      </a:endParaRPr>
                    </a:p>
                  </a:txBody>
                  <a:tcPr marL="68580" marR="68580" marT="0" marB="0" anchor="b"/>
                </a:tc>
              </a:tr>
            </a:tbl>
          </a:graphicData>
        </a:graphic>
      </p:graphicFrame>
      <p:sp>
        <p:nvSpPr>
          <p:cNvPr id="23" name="Rectangle 22"/>
          <p:cNvSpPr/>
          <p:nvPr/>
        </p:nvSpPr>
        <p:spPr>
          <a:xfrm>
            <a:off x="7620" y="5867400"/>
            <a:ext cx="9136380" cy="830997"/>
          </a:xfrm>
          <a:prstGeom prst="rect">
            <a:avLst/>
          </a:prstGeom>
        </p:spPr>
        <p:txBody>
          <a:bodyPr wrap="square">
            <a:spAutoFit/>
          </a:bodyPr>
          <a:lstStyle/>
          <a:p>
            <a:r>
              <a:rPr lang="en-US" sz="2400" dirty="0" smtClean="0">
                <a:solidFill>
                  <a:srgbClr val="FF0000"/>
                </a:solidFill>
                <a:latin typeface="Arial" panose="020B0604020202020204" pitchFamily="34" charset="0"/>
                <a:cs typeface="Arial" panose="020B0604020202020204" pitchFamily="34" charset="0"/>
              </a:rPr>
              <a:t>Output 5 &amp; 6: </a:t>
            </a:r>
            <a:r>
              <a:rPr lang="en-US" sz="2400" dirty="0">
                <a:latin typeface="Arial" panose="020B0604020202020204" pitchFamily="34" charset="0"/>
                <a:cs typeface="Arial" panose="020B0604020202020204" pitchFamily="34" charset="0"/>
              </a:rPr>
              <a:t>Resilient, productivity enhancing and crop nutrition </a:t>
            </a:r>
            <a:r>
              <a:rPr lang="en-US" sz="2400" dirty="0" smtClean="0">
                <a:latin typeface="Arial" panose="020B0604020202020204" pitchFamily="34" charset="0"/>
                <a:cs typeface="Arial" panose="020B0604020202020204" pitchFamily="34" charset="0"/>
              </a:rPr>
              <a:t>innovations/technologies.</a:t>
            </a:r>
            <a:endParaRPr lang="en-US" sz="2400" dirty="0">
              <a:latin typeface="Arial" panose="020B0604020202020204" pitchFamily="34" charset="0"/>
              <a:cs typeface="Arial" panose="020B0604020202020204" pitchFamily="34" charset="0"/>
            </a:endParaRPr>
          </a:p>
        </p:txBody>
      </p:sp>
      <p:sp>
        <p:nvSpPr>
          <p:cNvPr id="2" name="Rectangle 1"/>
          <p:cNvSpPr/>
          <p:nvPr/>
        </p:nvSpPr>
        <p:spPr>
          <a:xfrm>
            <a:off x="5029200" y="1676400"/>
            <a:ext cx="2514600" cy="461665"/>
          </a:xfrm>
          <a:prstGeom prst="rect">
            <a:avLst/>
          </a:prstGeom>
        </p:spPr>
        <p:txBody>
          <a:bodyPr wrap="square">
            <a:spAutoFit/>
          </a:bodyPr>
          <a:lstStyle/>
          <a:p>
            <a:r>
              <a:rPr lang="en-US" sz="2400" dirty="0" smtClean="0">
                <a:solidFill>
                  <a:srgbClr val="FF0000"/>
                </a:solidFill>
                <a:latin typeface="Arial" panose="020B0604020202020204" pitchFamily="34" charset="0"/>
                <a:cs typeface="Arial" panose="020B0604020202020204" pitchFamily="34" charset="0"/>
              </a:rPr>
              <a:t>2014-2016</a:t>
            </a:r>
            <a:endParaRPr lang="en-US" sz="2400" dirty="0"/>
          </a:p>
        </p:txBody>
      </p:sp>
    </p:spTree>
    <p:extLst>
      <p:ext uri="{BB962C8B-B14F-4D97-AF65-F5344CB8AC3E}">
        <p14:creationId xmlns:p14="http://schemas.microsoft.com/office/powerpoint/2010/main" val="15323660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15153" y="4264705"/>
            <a:ext cx="91440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pPr>
            <a:r>
              <a:rPr lang="en-US" altLang="en-US" sz="1800" dirty="0"/>
              <a:t>The long-term ICRAF trials of intercropping </a:t>
            </a:r>
            <a:r>
              <a:rPr lang="en-US" altLang="en-US" sz="1800" dirty="0" err="1"/>
              <a:t>Gliricidia</a:t>
            </a:r>
            <a:r>
              <a:rPr lang="en-US" altLang="en-US" sz="1800" dirty="0"/>
              <a:t>, </a:t>
            </a:r>
            <a:r>
              <a:rPr lang="en-US" altLang="en-US" sz="1800" dirty="0" err="1"/>
              <a:t>pigeonpea</a:t>
            </a:r>
            <a:r>
              <a:rPr lang="en-US" altLang="en-US" sz="1800" dirty="0"/>
              <a:t> and maize suggest that this double-up legume system can sustain crops production and improved soil fertility</a:t>
            </a:r>
          </a:p>
          <a:p>
            <a:pPr eaLnBrk="1" hangingPunct="1">
              <a:spcBef>
                <a:spcPct val="0"/>
              </a:spcBef>
            </a:pPr>
            <a:r>
              <a:rPr lang="en-US" altLang="en-US" sz="1800" dirty="0"/>
              <a:t>This system works well because  the initial slow growth of </a:t>
            </a:r>
            <a:r>
              <a:rPr lang="en-US" altLang="en-US" sz="1800" dirty="0" err="1"/>
              <a:t>pigeonpea</a:t>
            </a:r>
            <a:r>
              <a:rPr lang="en-US" altLang="en-US" sz="1800" dirty="0"/>
              <a:t> relative to cereals minimizes competition in mixture, making </a:t>
            </a:r>
            <a:r>
              <a:rPr lang="en-US" altLang="en-US" sz="1800" dirty="0" err="1"/>
              <a:t>pigeonpea</a:t>
            </a:r>
            <a:r>
              <a:rPr lang="en-US" altLang="en-US" sz="1800" dirty="0"/>
              <a:t> compatible with most cereal-based systems. Also trees can </a:t>
            </a:r>
            <a:r>
              <a:rPr lang="en-US" altLang="en-US" sz="1800" dirty="0" smtClean="0"/>
              <a:t>be pruned </a:t>
            </a:r>
            <a:r>
              <a:rPr lang="en-US" altLang="en-US" sz="1800" dirty="0"/>
              <a:t>during the growing season to control </a:t>
            </a:r>
            <a:r>
              <a:rPr lang="en-US" altLang="en-US" sz="1800" dirty="0" smtClean="0"/>
              <a:t>competition</a:t>
            </a:r>
            <a:endParaRPr lang="en-US" altLang="en-US" sz="1800" dirty="0"/>
          </a:p>
          <a:p>
            <a:pPr eaLnBrk="1" hangingPunct="1">
              <a:spcBef>
                <a:spcPct val="0"/>
              </a:spcBef>
            </a:pPr>
            <a:r>
              <a:rPr lang="en-US" altLang="en-US" sz="1800" dirty="0"/>
              <a:t>Africa RISING is building on this  work to intensify and diversify farming systems  to provide farmers with multiple products: food, fodder and fuel from maize, </a:t>
            </a:r>
            <a:r>
              <a:rPr lang="en-US" altLang="en-US" sz="1800" dirty="0" err="1"/>
              <a:t>pigeonpea</a:t>
            </a:r>
            <a:r>
              <a:rPr lang="en-US" altLang="en-US" sz="1800" dirty="0"/>
              <a:t> and </a:t>
            </a:r>
            <a:r>
              <a:rPr lang="en-US" altLang="en-US" sz="1800" i="1" dirty="0"/>
              <a:t>G. </a:t>
            </a:r>
            <a:r>
              <a:rPr lang="en-US" altLang="en-US" sz="1800" i="1" dirty="0" err="1"/>
              <a:t>sepium</a:t>
            </a:r>
            <a:endParaRPr lang="en-US" altLang="en-US" sz="1800" i="1" dirty="0"/>
          </a:p>
          <a:p>
            <a:pPr eaLnBrk="1" hangingPunct="1">
              <a:spcBef>
                <a:spcPct val="0"/>
              </a:spcBef>
            </a:pPr>
            <a:r>
              <a:rPr lang="en-US" altLang="en-US" sz="1800" dirty="0"/>
              <a:t>Validation and agronomic studies are also conducted  to </a:t>
            </a:r>
            <a:r>
              <a:rPr lang="en-US" altLang="en-US" sz="1800" dirty="0" smtClean="0"/>
              <a:t>guide </a:t>
            </a:r>
            <a:r>
              <a:rPr lang="en-US" altLang="en-US" sz="1800" dirty="0"/>
              <a:t>on the </a:t>
            </a:r>
            <a:r>
              <a:rPr lang="en-US" altLang="en-US" sz="1800" dirty="0" smtClean="0"/>
              <a:t>spatial </a:t>
            </a:r>
            <a:r>
              <a:rPr lang="en-US" altLang="en-US" sz="1800" dirty="0"/>
              <a:t>arrangement </a:t>
            </a:r>
            <a:r>
              <a:rPr lang="en-US" altLang="en-US" sz="1800" dirty="0" smtClean="0"/>
              <a:t>of component which will optimize </a:t>
            </a:r>
            <a:r>
              <a:rPr lang="en-US" altLang="en-US" sz="1800" dirty="0"/>
              <a:t>productivity at the farm level </a:t>
            </a:r>
          </a:p>
        </p:txBody>
      </p:sp>
      <p:pic>
        <p:nvPicPr>
          <p:cNvPr id="92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7493" y="761093"/>
            <a:ext cx="4671483" cy="350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0" name="Rectangle 1"/>
          <p:cNvSpPr>
            <a:spLocks noChangeArrowheads="1"/>
          </p:cNvSpPr>
          <p:nvPr/>
        </p:nvSpPr>
        <p:spPr bwMode="auto">
          <a:xfrm>
            <a:off x="4487493" y="2941266"/>
            <a:ext cx="4737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en-US" sz="2000" b="1" dirty="0">
                <a:solidFill>
                  <a:schemeClr val="bg1"/>
                </a:solidFill>
                <a:latin typeface="Arial" pitchFamily="34" charset="0"/>
              </a:rPr>
              <a:t>Harvesting maize (see </a:t>
            </a:r>
            <a:r>
              <a:rPr lang="en-US" altLang="en-US" sz="2000" b="1" dirty="0" err="1">
                <a:solidFill>
                  <a:schemeClr val="bg1"/>
                </a:solidFill>
                <a:latin typeface="Arial" pitchFamily="34" charset="0"/>
              </a:rPr>
              <a:t>stover</a:t>
            </a:r>
            <a:r>
              <a:rPr lang="en-US" altLang="en-US" sz="2000" b="1" dirty="0">
                <a:solidFill>
                  <a:schemeClr val="bg1"/>
                </a:solidFill>
                <a:latin typeface="Arial" pitchFamily="34" charset="0"/>
              </a:rPr>
              <a:t> on the ground) from </a:t>
            </a:r>
            <a:r>
              <a:rPr lang="en-US" altLang="en-US" sz="2000" b="1" dirty="0" smtClean="0">
                <a:solidFill>
                  <a:schemeClr val="bg1"/>
                </a:solidFill>
                <a:latin typeface="Arial" pitchFamily="34" charset="0"/>
              </a:rPr>
              <a:t>the </a:t>
            </a:r>
            <a:r>
              <a:rPr lang="en-US" altLang="en-US" sz="2000" b="1" dirty="0" err="1" smtClean="0">
                <a:solidFill>
                  <a:schemeClr val="bg1"/>
                </a:solidFill>
                <a:latin typeface="Arial" pitchFamily="34" charset="0"/>
              </a:rPr>
              <a:t>Gliricidi-pigeonpea</a:t>
            </a:r>
            <a:r>
              <a:rPr lang="en-US" altLang="en-US" sz="2000" b="1" dirty="0" smtClean="0">
                <a:solidFill>
                  <a:schemeClr val="bg1"/>
                </a:solidFill>
                <a:latin typeface="Arial" pitchFamily="34" charset="0"/>
              </a:rPr>
              <a:t> </a:t>
            </a:r>
            <a:r>
              <a:rPr lang="en-US" altLang="en-US" sz="2000" b="1" dirty="0">
                <a:solidFill>
                  <a:schemeClr val="bg1"/>
                </a:solidFill>
                <a:latin typeface="Arial" pitchFamily="34" charset="0"/>
              </a:rPr>
              <a:t>double legume system at </a:t>
            </a:r>
            <a:r>
              <a:rPr lang="en-US" altLang="en-US" sz="2000" b="1" dirty="0" err="1">
                <a:solidFill>
                  <a:schemeClr val="bg1"/>
                </a:solidFill>
                <a:latin typeface="Arial" pitchFamily="34" charset="0"/>
              </a:rPr>
              <a:t>Laikala</a:t>
            </a:r>
            <a:r>
              <a:rPr lang="en-US" altLang="en-US" sz="2000" b="1" dirty="0">
                <a:solidFill>
                  <a:schemeClr val="bg1"/>
                </a:solidFill>
                <a:latin typeface="Arial" pitchFamily="34" charset="0"/>
              </a:rPr>
              <a:t>, village, Tanzania</a:t>
            </a:r>
          </a:p>
        </p:txBody>
      </p:sp>
      <p:sp>
        <p:nvSpPr>
          <p:cNvPr id="9221" name="Rectangle 1"/>
          <p:cNvSpPr>
            <a:spLocks noChangeArrowheads="1"/>
          </p:cNvSpPr>
          <p:nvPr/>
        </p:nvSpPr>
        <p:spPr bwMode="auto">
          <a:xfrm>
            <a:off x="-21771" y="215361"/>
            <a:ext cx="915061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en-US" sz="2800" b="1" dirty="0" smtClean="0">
                <a:latin typeface="Arial" pitchFamily="34" charset="0"/>
              </a:rPr>
              <a:t>Shelterbelt and </a:t>
            </a:r>
            <a:r>
              <a:rPr lang="en-US" altLang="en-US" sz="2800" b="1" dirty="0" smtClean="0">
                <a:latin typeface="Arial" pitchFamily="34" charset="0"/>
              </a:rPr>
              <a:t>Doubled </a:t>
            </a:r>
            <a:r>
              <a:rPr lang="en-US" altLang="en-US" sz="2800" b="1" dirty="0" smtClean="0">
                <a:latin typeface="Arial" pitchFamily="34" charset="0"/>
              </a:rPr>
              <a:t>Legume </a:t>
            </a:r>
            <a:r>
              <a:rPr lang="en-US" altLang="en-US" sz="2800" b="1" dirty="0" smtClean="0">
                <a:latin typeface="Arial" pitchFamily="34" charset="0"/>
              </a:rPr>
              <a:t>with trees for </a:t>
            </a:r>
            <a:r>
              <a:rPr lang="en-US" altLang="en-US" sz="2800" b="1" dirty="0" smtClean="0">
                <a:latin typeface="Arial" pitchFamily="34" charset="0"/>
              </a:rPr>
              <a:t>Food, Feeds </a:t>
            </a:r>
            <a:r>
              <a:rPr lang="en-US" altLang="en-US" sz="2800" b="1" dirty="0">
                <a:latin typeface="Arial" pitchFamily="34" charset="0"/>
              </a:rPr>
              <a:t>and </a:t>
            </a:r>
            <a:r>
              <a:rPr lang="en-US" altLang="en-US" sz="2800" b="1" dirty="0" smtClean="0">
                <a:latin typeface="Arial" pitchFamily="34" charset="0"/>
              </a:rPr>
              <a:t>Fuel Supply</a:t>
            </a:r>
            <a:endParaRPr lang="en-US" altLang="en-US" sz="2800" b="1" dirty="0">
              <a:latin typeface="Arial" pitchFamily="34" charset="0"/>
            </a:endParaRPr>
          </a:p>
        </p:txBody>
      </p:sp>
      <p:pic>
        <p:nvPicPr>
          <p:cNvPr id="6" name="Picture 2" descr="C:\Users\WMunthali\Desktop\pictures for posters\20150219_141142#1.jpg"/>
          <p:cNvPicPr>
            <a:picLocks noChangeAspect="1" noChangeArrowheads="1"/>
          </p:cNvPicPr>
          <p:nvPr/>
        </p:nvPicPr>
        <p:blipFill rotWithShape="1">
          <a:blip r:embed="rId4" cstate="print"/>
          <a:srcRect t="16596"/>
          <a:stretch/>
        </p:blipFill>
        <p:spPr bwMode="auto">
          <a:xfrm>
            <a:off x="-21771" y="1448499"/>
            <a:ext cx="4498606" cy="2816206"/>
          </a:xfrm>
          <a:prstGeom prst="rect">
            <a:avLst/>
          </a:prstGeom>
          <a:noFill/>
        </p:spPr>
      </p:pic>
      <p:sp>
        <p:nvSpPr>
          <p:cNvPr id="7" name="Rectangle 6"/>
          <p:cNvSpPr/>
          <p:nvPr/>
        </p:nvSpPr>
        <p:spPr>
          <a:xfrm>
            <a:off x="-36285" y="3763684"/>
            <a:ext cx="4481512" cy="523220"/>
          </a:xfrm>
          <a:prstGeom prst="rect">
            <a:avLst/>
          </a:prstGeom>
        </p:spPr>
        <p:txBody>
          <a:bodyPr wrap="square">
            <a:spAutoFit/>
          </a:bodyPr>
          <a:lstStyle/>
          <a:p>
            <a:pPr algn="ctr"/>
            <a:r>
              <a:rPr lang="en-US" sz="2800" b="1" dirty="0" smtClean="0">
                <a:solidFill>
                  <a:schemeClr val="bg1"/>
                </a:solidFill>
                <a:latin typeface="Arial" panose="020B0604020202020204" pitchFamily="34" charset="0"/>
                <a:cs typeface="Arial" panose="020B0604020202020204" pitchFamily="34" charset="0"/>
              </a:rPr>
              <a:t>New Shelterbelt at </a:t>
            </a:r>
            <a:r>
              <a:rPr lang="en-US" sz="2800" b="1" dirty="0" err="1" smtClean="0">
                <a:solidFill>
                  <a:schemeClr val="bg1"/>
                </a:solidFill>
                <a:latin typeface="Arial" panose="020B0604020202020204" pitchFamily="34" charset="0"/>
                <a:cs typeface="Arial" panose="020B0604020202020204" pitchFamily="34" charset="0"/>
              </a:rPr>
              <a:t>Molet</a:t>
            </a:r>
            <a:endParaRPr lang="en-US" sz="2800" b="1" dirty="0">
              <a:solidFill>
                <a:schemeClr val="bg1"/>
              </a:solidFill>
              <a:latin typeface="Arial" panose="020B0604020202020204" pitchFamily="34" charset="0"/>
              <a:cs typeface="Arial" panose="020B0604020202020204" pitchFamily="34" charset="0"/>
            </a:endParaRPr>
          </a:p>
        </p:txBody>
      </p:sp>
      <p:sp>
        <p:nvSpPr>
          <p:cNvPr id="8" name="Rectangle 7"/>
          <p:cNvSpPr/>
          <p:nvPr/>
        </p:nvSpPr>
        <p:spPr>
          <a:xfrm>
            <a:off x="4476835" y="753836"/>
            <a:ext cx="2514600" cy="461665"/>
          </a:xfrm>
          <a:prstGeom prst="rect">
            <a:avLst/>
          </a:prstGeom>
        </p:spPr>
        <p:txBody>
          <a:bodyPr wrap="square">
            <a:spAutoFit/>
          </a:bodyPr>
          <a:lstStyle/>
          <a:p>
            <a:r>
              <a:rPr lang="en-US" sz="2400" dirty="0" smtClean="0">
                <a:solidFill>
                  <a:srgbClr val="FF0000"/>
                </a:solidFill>
                <a:latin typeface="Arial" panose="020B0604020202020204" pitchFamily="34" charset="0"/>
                <a:cs typeface="Arial" panose="020B0604020202020204" pitchFamily="34" charset="0"/>
              </a:rPr>
              <a:t>2013-2016</a:t>
            </a:r>
            <a:endParaRPr lang="en-US" sz="2400" dirty="0"/>
          </a:p>
        </p:txBody>
      </p:sp>
    </p:spTree>
    <p:extLst>
      <p:ext uri="{BB962C8B-B14F-4D97-AF65-F5344CB8AC3E}">
        <p14:creationId xmlns:p14="http://schemas.microsoft.com/office/powerpoint/2010/main" val="25617703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57" y="1371600"/>
            <a:ext cx="9136743" cy="1470025"/>
          </a:xfrm>
        </p:spPr>
        <p:txBody>
          <a:bodyPr/>
          <a:lstStyle/>
          <a:p>
            <a:r>
              <a:rPr lang="en-US" sz="4000" dirty="0"/>
              <a:t>Cluster 4</a:t>
            </a:r>
            <a:r>
              <a:rPr lang="en-US" sz="4000" dirty="0" smtClean="0"/>
              <a:t>: Integrated </a:t>
            </a:r>
            <a:r>
              <a:rPr lang="en-US" sz="4000" dirty="0"/>
              <a:t>livestock and poultry management for productivity enhancement </a:t>
            </a:r>
          </a:p>
        </p:txBody>
      </p:sp>
      <p:sp>
        <p:nvSpPr>
          <p:cNvPr id="3" name="Subtitle 2"/>
          <p:cNvSpPr>
            <a:spLocks noGrp="1"/>
          </p:cNvSpPr>
          <p:nvPr>
            <p:ph type="subTitle" idx="1"/>
          </p:nvPr>
        </p:nvSpPr>
        <p:spPr>
          <a:xfrm>
            <a:off x="0" y="2743200"/>
            <a:ext cx="8915400" cy="3429000"/>
          </a:xfrm>
        </p:spPr>
        <p:txBody>
          <a:bodyPr/>
          <a:lstStyle/>
          <a:p>
            <a:pPr marL="571500" indent="-571500" algn="l">
              <a:spcBef>
                <a:spcPts val="0"/>
              </a:spcBef>
              <a:buClrTx/>
              <a:buFont typeface="Arial" panose="020B0604020202020204" pitchFamily="34" charset="0"/>
              <a:buChar char="•"/>
            </a:pPr>
            <a:r>
              <a:rPr lang="en-US" sz="3200" dirty="0"/>
              <a:t>Characterization of rangelands </a:t>
            </a:r>
            <a:r>
              <a:rPr lang="en-US" sz="3200" dirty="0" smtClean="0"/>
              <a:t>productivity and grazing land management systems </a:t>
            </a:r>
          </a:p>
          <a:p>
            <a:pPr marL="571500" indent="-571500" algn="l">
              <a:spcBef>
                <a:spcPts val="0"/>
              </a:spcBef>
              <a:buClrTx/>
              <a:buFont typeface="Arial" panose="020B0604020202020204" pitchFamily="34" charset="0"/>
              <a:buChar char="•"/>
            </a:pPr>
            <a:r>
              <a:rPr lang="en-US" sz="3200" dirty="0" smtClean="0"/>
              <a:t>Fodder/feeds quality assessment to guide livestock and poultry feeding trials</a:t>
            </a:r>
          </a:p>
          <a:p>
            <a:pPr marL="571500" indent="-571500" algn="l">
              <a:spcBef>
                <a:spcPts val="0"/>
              </a:spcBef>
              <a:buClrTx/>
              <a:buFont typeface="Arial" panose="020B0604020202020204" pitchFamily="34" charset="0"/>
              <a:buChar char="•"/>
            </a:pPr>
            <a:r>
              <a:rPr lang="en-US" sz="3200" dirty="0" smtClean="0"/>
              <a:t>Characterization of indigenous chicken to select for superior ecotypes to improve productivity and income</a:t>
            </a:r>
          </a:p>
          <a:p>
            <a:pPr marL="571500" indent="-571500" algn="l">
              <a:spcBef>
                <a:spcPts val="0"/>
              </a:spcBef>
              <a:buClrTx/>
              <a:buFont typeface="Arial" panose="020B0604020202020204" pitchFamily="34" charset="0"/>
              <a:buChar char="•"/>
            </a:pPr>
            <a:endParaRPr lang="en-US" sz="3200" dirty="0"/>
          </a:p>
        </p:txBody>
      </p:sp>
    </p:spTree>
    <p:extLst>
      <p:ext uri="{BB962C8B-B14F-4D97-AF65-F5344CB8AC3E}">
        <p14:creationId xmlns:p14="http://schemas.microsoft.com/office/powerpoint/2010/main" val="22973015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6" y="-1"/>
            <a:ext cx="8229600" cy="1214455"/>
          </a:xfrm>
        </p:spPr>
        <p:txBody>
          <a:bodyPr/>
          <a:lstStyle/>
          <a:p>
            <a:r>
              <a:rPr lang="en-CA" sz="4000" dirty="0" smtClean="0">
                <a:solidFill>
                  <a:srgbClr val="FFFF00"/>
                </a:solidFill>
              </a:rPr>
              <a:t>Superior ecotype and Improved Mgt.</a:t>
            </a:r>
            <a:endParaRPr lang="en-CA" sz="4000" dirty="0">
              <a:solidFill>
                <a:srgbClr val="FFFF00"/>
              </a:solidFill>
            </a:endParaRPr>
          </a:p>
        </p:txBody>
      </p:sp>
      <p:pic>
        <p:nvPicPr>
          <p:cNvPr id="69634" name="Picture 2" descr="C:\Users\Chrispinus\Documents\PHOTOS 2015\DSC_0290.JPG"/>
          <p:cNvPicPr>
            <a:picLocks noGrp="1" noChangeAspect="1" noChangeArrowheads="1"/>
          </p:cNvPicPr>
          <p:nvPr>
            <p:ph idx="1"/>
          </p:nvPr>
        </p:nvPicPr>
        <p:blipFill>
          <a:blip r:embed="rId2" cstate="print"/>
          <a:srcRect/>
          <a:stretch>
            <a:fillRect/>
          </a:stretch>
        </p:blipFill>
        <p:spPr bwMode="auto">
          <a:xfrm>
            <a:off x="-32" y="4000504"/>
            <a:ext cx="4286280" cy="2849919"/>
          </a:xfrm>
          <a:prstGeom prst="rect">
            <a:avLst/>
          </a:prstGeom>
          <a:noFill/>
        </p:spPr>
      </p:pic>
      <p:pic>
        <p:nvPicPr>
          <p:cNvPr id="69636" name="Picture 4" descr="C:\Users\Chrispinus\Documents\PHOTOS 2015\DSC_0278.JPG"/>
          <p:cNvPicPr>
            <a:picLocks noChangeAspect="1" noChangeArrowheads="1"/>
          </p:cNvPicPr>
          <p:nvPr/>
        </p:nvPicPr>
        <p:blipFill>
          <a:blip r:embed="rId3" cstate="print"/>
          <a:srcRect/>
          <a:stretch>
            <a:fillRect/>
          </a:stretch>
        </p:blipFill>
        <p:spPr bwMode="auto">
          <a:xfrm>
            <a:off x="142844" y="1245189"/>
            <a:ext cx="3929090" cy="2612439"/>
          </a:xfrm>
          <a:prstGeom prst="rect">
            <a:avLst/>
          </a:prstGeom>
          <a:noFill/>
        </p:spPr>
      </p:pic>
      <p:pic>
        <p:nvPicPr>
          <p:cNvPr id="7" name="Picture 2" descr="C:\Users\Chrispinus\Documents\Chicken Photos\DSC_0188.JPG"/>
          <p:cNvPicPr>
            <a:picLocks noChangeAspect="1" noChangeArrowheads="1"/>
          </p:cNvPicPr>
          <p:nvPr/>
        </p:nvPicPr>
        <p:blipFill>
          <a:blip r:embed="rId4" cstate="print"/>
          <a:srcRect/>
          <a:stretch>
            <a:fillRect/>
          </a:stretch>
        </p:blipFill>
        <p:spPr bwMode="auto">
          <a:xfrm>
            <a:off x="4787906" y="4058671"/>
            <a:ext cx="4356094" cy="2799329"/>
          </a:xfrm>
          <a:prstGeom prst="rect">
            <a:avLst/>
          </a:prstGeom>
          <a:noFill/>
        </p:spPr>
      </p:pic>
      <p:sp>
        <p:nvSpPr>
          <p:cNvPr id="10" name="Down Arrow 9"/>
          <p:cNvSpPr/>
          <p:nvPr/>
        </p:nvSpPr>
        <p:spPr>
          <a:xfrm>
            <a:off x="2071670" y="3643314"/>
            <a:ext cx="714380"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1" name="Straight Arrow Connector 20"/>
          <p:cNvCxnSpPr/>
          <p:nvPr/>
        </p:nvCxnSpPr>
        <p:spPr>
          <a:xfrm>
            <a:off x="3714744" y="3487285"/>
            <a:ext cx="1285884" cy="584657"/>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25" name="Left Arrow 24"/>
          <p:cNvSpPr/>
          <p:nvPr/>
        </p:nvSpPr>
        <p:spPr>
          <a:xfrm flipH="1">
            <a:off x="4286248" y="5357826"/>
            <a:ext cx="714380" cy="6429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TextBox 29"/>
          <p:cNvSpPr txBox="1"/>
          <p:nvPr/>
        </p:nvSpPr>
        <p:spPr>
          <a:xfrm>
            <a:off x="4787906" y="4071942"/>
            <a:ext cx="4190969" cy="954107"/>
          </a:xfrm>
          <a:prstGeom prst="rect">
            <a:avLst/>
          </a:prstGeom>
          <a:noFill/>
        </p:spPr>
        <p:txBody>
          <a:bodyPr wrap="square" rtlCol="0">
            <a:spAutoFit/>
          </a:bodyPr>
          <a:lstStyle/>
          <a:p>
            <a:r>
              <a:rPr lang="en-CA" sz="2800" b="1" dirty="0" smtClean="0">
                <a:solidFill>
                  <a:srgbClr val="FFFF00"/>
                </a:solidFill>
                <a:latin typeface="Arial" panose="020B0604020202020204" pitchFamily="34" charset="0"/>
                <a:cs typeface="Arial" panose="020B0604020202020204" pitchFamily="34" charset="0"/>
              </a:rPr>
              <a:t>Sustainable Chick Supply (mother sites)</a:t>
            </a:r>
            <a:endParaRPr lang="en-CA" sz="2800" b="1" dirty="0">
              <a:solidFill>
                <a:srgbClr val="FFFF00"/>
              </a:solidFill>
              <a:latin typeface="Arial" panose="020B0604020202020204" pitchFamily="34" charset="0"/>
              <a:cs typeface="Arial" panose="020B0604020202020204" pitchFamily="34" charset="0"/>
            </a:endParaRPr>
          </a:p>
        </p:txBody>
      </p:sp>
      <p:sp>
        <p:nvSpPr>
          <p:cNvPr id="31" name="TextBox 30"/>
          <p:cNvSpPr txBox="1"/>
          <p:nvPr/>
        </p:nvSpPr>
        <p:spPr>
          <a:xfrm>
            <a:off x="0" y="4066294"/>
            <a:ext cx="4357686" cy="1384995"/>
          </a:xfrm>
          <a:prstGeom prst="rect">
            <a:avLst/>
          </a:prstGeom>
          <a:noFill/>
        </p:spPr>
        <p:txBody>
          <a:bodyPr wrap="square" rtlCol="0">
            <a:spAutoFit/>
          </a:bodyPr>
          <a:lstStyle/>
          <a:p>
            <a:r>
              <a:rPr lang="en-CA" sz="2800" b="1" dirty="0" smtClean="0">
                <a:solidFill>
                  <a:srgbClr val="FFFF00"/>
                </a:solidFill>
                <a:latin typeface="Arial" panose="020B0604020202020204" pitchFamily="34" charset="0"/>
                <a:cs typeface="Arial" panose="020B0604020202020204" pitchFamily="34" charset="0"/>
              </a:rPr>
              <a:t>Increase per capita egg intake/ hatchery/income </a:t>
            </a:r>
          </a:p>
          <a:p>
            <a:r>
              <a:rPr lang="en-CA" sz="2800" b="1" dirty="0" smtClean="0">
                <a:solidFill>
                  <a:srgbClr val="FFFF00"/>
                </a:solidFill>
                <a:latin typeface="Arial" panose="020B0604020202020204" pitchFamily="34" charset="0"/>
                <a:cs typeface="Arial" panose="020B0604020202020204" pitchFamily="34" charset="0"/>
              </a:rPr>
              <a:t>(80% hatchery success</a:t>
            </a:r>
          </a:p>
        </p:txBody>
      </p:sp>
      <p:pic>
        <p:nvPicPr>
          <p:cNvPr id="69637" name="Picture 5" descr="C:\Users\Chrispinus\Documents\Chicken Photos\DSC_0240.JPG"/>
          <p:cNvPicPr>
            <a:picLocks noChangeAspect="1" noChangeArrowheads="1"/>
          </p:cNvPicPr>
          <p:nvPr/>
        </p:nvPicPr>
        <p:blipFill>
          <a:blip r:embed="rId5" cstate="print"/>
          <a:srcRect/>
          <a:stretch>
            <a:fillRect/>
          </a:stretch>
        </p:blipFill>
        <p:spPr bwMode="auto">
          <a:xfrm>
            <a:off x="3962400" y="1245189"/>
            <a:ext cx="3223219" cy="2143107"/>
          </a:xfrm>
          <a:prstGeom prst="rect">
            <a:avLst/>
          </a:prstGeom>
          <a:noFill/>
        </p:spPr>
      </p:pic>
      <p:sp>
        <p:nvSpPr>
          <p:cNvPr id="26" name="TextBox 25"/>
          <p:cNvSpPr txBox="1"/>
          <p:nvPr/>
        </p:nvSpPr>
        <p:spPr>
          <a:xfrm>
            <a:off x="142844" y="1643050"/>
            <a:ext cx="3929090" cy="461665"/>
          </a:xfrm>
          <a:prstGeom prst="rect">
            <a:avLst/>
          </a:prstGeom>
          <a:noFill/>
        </p:spPr>
        <p:txBody>
          <a:bodyPr wrap="square" rtlCol="0">
            <a:spAutoFit/>
          </a:bodyPr>
          <a:lstStyle/>
          <a:p>
            <a:r>
              <a:rPr lang="en-CA" sz="2400" b="1" dirty="0" smtClean="0">
                <a:solidFill>
                  <a:srgbClr val="FFFF00"/>
                </a:solidFill>
                <a:latin typeface="Arial" panose="020B0604020202020204" pitchFamily="34" charset="0"/>
                <a:cs typeface="Arial" panose="020B0604020202020204" pitchFamily="34" charset="0"/>
              </a:rPr>
              <a:t>Superior- Parent Stock</a:t>
            </a:r>
            <a:endParaRPr lang="en-CA" sz="2400" b="1" dirty="0">
              <a:solidFill>
                <a:srgbClr val="FFFF00"/>
              </a:solidFill>
              <a:latin typeface="Arial" panose="020B0604020202020204" pitchFamily="34" charset="0"/>
              <a:cs typeface="Arial" panose="020B0604020202020204" pitchFamily="34" charset="0"/>
            </a:endParaRPr>
          </a:p>
        </p:txBody>
      </p:sp>
      <p:pic>
        <p:nvPicPr>
          <p:cNvPr id="69638" name="Picture 6" descr="C:\Users\Chrispinus\Documents\Chicken Photos\DSC_0249.JPG"/>
          <p:cNvPicPr>
            <a:picLocks noChangeAspect="1" noChangeArrowheads="1"/>
          </p:cNvPicPr>
          <p:nvPr/>
        </p:nvPicPr>
        <p:blipFill>
          <a:blip r:embed="rId6" cstate="print"/>
          <a:srcRect/>
          <a:stretch>
            <a:fillRect/>
          </a:stretch>
        </p:blipFill>
        <p:spPr bwMode="auto">
          <a:xfrm>
            <a:off x="6554817" y="2143116"/>
            <a:ext cx="2589183" cy="1721539"/>
          </a:xfrm>
          <a:prstGeom prst="rect">
            <a:avLst/>
          </a:prstGeom>
          <a:noFill/>
        </p:spPr>
      </p:pic>
      <p:sp>
        <p:nvSpPr>
          <p:cNvPr id="32" name="TextBox 31"/>
          <p:cNvSpPr txBox="1"/>
          <p:nvPr/>
        </p:nvSpPr>
        <p:spPr>
          <a:xfrm>
            <a:off x="4379473" y="2028188"/>
            <a:ext cx="4214842" cy="523220"/>
          </a:xfrm>
          <a:prstGeom prst="rect">
            <a:avLst/>
          </a:prstGeom>
          <a:noFill/>
        </p:spPr>
        <p:txBody>
          <a:bodyPr wrap="square" rtlCol="0">
            <a:spAutoFit/>
          </a:bodyPr>
          <a:lstStyle/>
          <a:p>
            <a:r>
              <a:rPr lang="en-CA" sz="2800" b="1" dirty="0" smtClean="0">
                <a:solidFill>
                  <a:srgbClr val="FFFF00"/>
                </a:solidFill>
                <a:latin typeface="Arial" panose="020B0604020202020204" pitchFamily="34" charset="0"/>
                <a:cs typeface="Arial" panose="020B0604020202020204" pitchFamily="34" charset="0"/>
              </a:rPr>
              <a:t>Improved Livelihoods</a:t>
            </a:r>
            <a:endParaRPr lang="en-CA" sz="2800" b="1" dirty="0">
              <a:solidFill>
                <a:srgbClr val="FFFF00"/>
              </a:solidFill>
              <a:latin typeface="Arial" panose="020B0604020202020204" pitchFamily="34" charset="0"/>
              <a:cs typeface="Arial" panose="020B0604020202020204" pitchFamily="34" charset="0"/>
            </a:endParaRPr>
          </a:p>
        </p:txBody>
      </p:sp>
      <p:sp>
        <p:nvSpPr>
          <p:cNvPr id="14" name="Up-Down Arrow 13"/>
          <p:cNvSpPr/>
          <p:nvPr/>
        </p:nvSpPr>
        <p:spPr>
          <a:xfrm>
            <a:off x="6019800" y="3200400"/>
            <a:ext cx="481026" cy="990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6514301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2"/>
          <p:cNvSpPr txBox="1">
            <a:spLocks noChangeArrowheads="1"/>
          </p:cNvSpPr>
          <p:nvPr/>
        </p:nvSpPr>
        <p:spPr bwMode="auto">
          <a:xfrm>
            <a:off x="0" y="4318000"/>
            <a:ext cx="91440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pPr>
            <a:r>
              <a:rPr lang="en-US" altLang="en-US" sz="1800" dirty="0"/>
              <a:t>Poultry integration in Africa RISING helps to supply manure to improve soil fertility, and provide nutrition and income to households,  especially to women and children.</a:t>
            </a:r>
          </a:p>
          <a:p>
            <a:pPr eaLnBrk="1" hangingPunct="1">
              <a:spcBef>
                <a:spcPct val="0"/>
              </a:spcBef>
            </a:pPr>
            <a:r>
              <a:rPr lang="en-US" altLang="en-US" sz="1800" dirty="0"/>
              <a:t>Crop residues and by-products  (e.g. maize bran, chuffs from maize and sunflower cake) and tree leaves (</a:t>
            </a:r>
            <a:r>
              <a:rPr lang="en-US" altLang="en-US" sz="1800" i="1" dirty="0" err="1"/>
              <a:t>Melia</a:t>
            </a:r>
            <a:r>
              <a:rPr lang="en-US" altLang="en-US" sz="1800" dirty="0"/>
              <a:t> spp. and </a:t>
            </a:r>
            <a:r>
              <a:rPr lang="en-US" altLang="en-US" sz="1800" i="1" dirty="0" err="1"/>
              <a:t>Grliricidia</a:t>
            </a:r>
            <a:r>
              <a:rPr lang="en-US" altLang="en-US" sz="1800" dirty="0"/>
              <a:t> spp.) can also be used to make high quality poultry feeds ; thus reducing post-harvest losses and recycling nutrients  via manure.</a:t>
            </a:r>
          </a:p>
          <a:p>
            <a:pPr eaLnBrk="1" hangingPunct="1">
              <a:spcBef>
                <a:spcPct val="0"/>
              </a:spcBef>
            </a:pPr>
            <a:r>
              <a:rPr lang="en-US" altLang="en-US" sz="1800" dirty="0"/>
              <a:t>However, sustainable production  of indigenous chickens is limited by poor feeding &amp; disease management and lack of superior ecotypes. Africa RISING is addressing these challenges </a:t>
            </a:r>
          </a:p>
          <a:p>
            <a:pPr eaLnBrk="1" hangingPunct="1">
              <a:spcBef>
                <a:spcPct val="0"/>
              </a:spcBef>
            </a:pPr>
            <a:r>
              <a:rPr lang="en-US" altLang="en-US" sz="1800" dirty="0"/>
              <a:t>Farmers already are reporting 70 eggs production within three months. This yield is similar to the standard egg laying of 260 eggs per annum by a commercial layers’ chicken flock</a:t>
            </a:r>
          </a:p>
        </p:txBody>
      </p:sp>
      <p:pic>
        <p:nvPicPr>
          <p:cNvPr id="6147" name="Content Placeholder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5715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C:\Users\Chrispinus\Documents\PHOTOS 2015\DSC_02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1673225"/>
            <a:ext cx="3929062"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Rectangle 1"/>
          <p:cNvSpPr>
            <a:spLocks noChangeArrowheads="1"/>
          </p:cNvSpPr>
          <p:nvPr/>
        </p:nvSpPr>
        <p:spPr bwMode="auto">
          <a:xfrm>
            <a:off x="5730875" y="6350"/>
            <a:ext cx="34131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en-US" sz="1800" dirty="0">
                <a:latin typeface="Arial" pitchFamily="34" charset="0"/>
              </a:rPr>
              <a:t>Demonstrating superior ecotypes of local chickens and fodder tree leaves used as leaf meal during the 2015 </a:t>
            </a:r>
            <a:r>
              <a:rPr lang="en-US" altLang="en-US" sz="1800" dirty="0" smtClean="0">
                <a:latin typeface="Arial" pitchFamily="34" charset="0"/>
              </a:rPr>
              <a:t>farmer field </a:t>
            </a:r>
            <a:r>
              <a:rPr lang="en-US" altLang="en-US" sz="1800" dirty="0">
                <a:latin typeface="Arial" pitchFamily="34" charset="0"/>
              </a:rPr>
              <a:t>school at </a:t>
            </a:r>
            <a:r>
              <a:rPr lang="en-US" altLang="en-US" sz="1800" dirty="0" err="1">
                <a:latin typeface="Arial" pitchFamily="34" charset="0"/>
              </a:rPr>
              <a:t>Mlali</a:t>
            </a:r>
            <a:r>
              <a:rPr lang="en-US" altLang="en-US" sz="1800" dirty="0">
                <a:latin typeface="Arial" pitchFamily="34" charset="0"/>
              </a:rPr>
              <a:t> Village, Tanzania </a:t>
            </a:r>
          </a:p>
        </p:txBody>
      </p:sp>
    </p:spTree>
    <p:extLst>
      <p:ext uri="{BB962C8B-B14F-4D97-AF65-F5344CB8AC3E}">
        <p14:creationId xmlns:p14="http://schemas.microsoft.com/office/powerpoint/2010/main" val="2127282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3009" y="980139"/>
            <a:ext cx="9144000" cy="990600"/>
          </a:xfrm>
        </p:spPr>
        <p:txBody>
          <a:bodyPr/>
          <a:lstStyle/>
          <a:p>
            <a:r>
              <a:rPr lang="en-US" sz="2800" b="1" dirty="0" smtClean="0">
                <a:solidFill>
                  <a:srgbClr val="000000"/>
                </a:solidFill>
                <a:latin typeface="Arial" panose="020B0604020202020204" pitchFamily="34" charset="0"/>
                <a:cs typeface="Arial" panose="020B0604020202020204" pitchFamily="34" charset="0"/>
              </a:rPr>
              <a:t>Land Degradation Challenges in </a:t>
            </a:r>
            <a:r>
              <a:rPr lang="en-US" sz="2800" b="1" dirty="0" err="1" smtClean="0">
                <a:solidFill>
                  <a:srgbClr val="000000"/>
                </a:solidFill>
                <a:latin typeface="Arial" panose="020B0604020202020204" pitchFamily="34" charset="0"/>
                <a:cs typeface="Arial" panose="020B0604020202020204" pitchFamily="34" charset="0"/>
              </a:rPr>
              <a:t>Kongwa</a:t>
            </a:r>
            <a:r>
              <a:rPr lang="en-US" sz="2800" b="1" dirty="0" smtClean="0">
                <a:solidFill>
                  <a:srgbClr val="000000"/>
                </a:solidFill>
                <a:latin typeface="Arial" panose="020B0604020202020204" pitchFamily="34" charset="0"/>
                <a:cs typeface="Arial" panose="020B0604020202020204" pitchFamily="34" charset="0"/>
              </a:rPr>
              <a:t> and </a:t>
            </a:r>
            <a:r>
              <a:rPr lang="en-US" sz="2800" b="1" dirty="0" err="1" smtClean="0">
                <a:solidFill>
                  <a:srgbClr val="000000"/>
                </a:solidFill>
                <a:latin typeface="Arial" panose="020B0604020202020204" pitchFamily="34" charset="0"/>
                <a:cs typeface="Arial" panose="020B0604020202020204" pitchFamily="34" charset="0"/>
              </a:rPr>
              <a:t>Kiteto</a:t>
            </a:r>
            <a:endParaRPr lang="en-US" sz="2800" b="1" dirty="0">
              <a:solidFill>
                <a:srgbClr val="000000"/>
              </a:solidFill>
              <a:latin typeface="Arial" panose="020B0604020202020204" pitchFamily="34" charset="0"/>
              <a:cs typeface="Arial" panose="020B0604020202020204" pitchFamily="34" charset="0"/>
            </a:endParaRPr>
          </a:p>
        </p:txBody>
      </p:sp>
      <p:pic>
        <p:nvPicPr>
          <p:cNvPr id="5"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828" y="3962400"/>
            <a:ext cx="3755571" cy="295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995056" y="4286703"/>
            <a:ext cx="5148944" cy="2308324"/>
          </a:xfrm>
          <a:prstGeom prst="rect">
            <a:avLst/>
          </a:prstGeom>
        </p:spPr>
        <p:txBody>
          <a:bodyPr wrap="square">
            <a:spAutoFit/>
          </a:bodyPr>
          <a:lstStyle/>
          <a:p>
            <a:r>
              <a:rPr lang="en-US" sz="2400" b="1" dirty="0" smtClean="0">
                <a:latin typeface="Arial" panose="020B0604020202020204" pitchFamily="34" charset="0"/>
                <a:cs typeface="Arial" panose="020B0604020202020204" pitchFamily="34" charset="0"/>
              </a:rPr>
              <a:t>Theme 2 Focus: </a:t>
            </a:r>
          </a:p>
          <a:p>
            <a:r>
              <a:rPr lang="en-US" sz="2400" dirty="0" smtClean="0">
                <a:latin typeface="Arial" panose="020B0604020202020204" pitchFamily="34" charset="0"/>
                <a:cs typeface="Arial" panose="020B0604020202020204" pitchFamily="34" charset="0"/>
              </a:rPr>
              <a:t>Test and </a:t>
            </a:r>
            <a:r>
              <a:rPr lang="en-US" sz="2400" dirty="0">
                <a:latin typeface="Arial" panose="020B0604020202020204" pitchFamily="34" charset="0"/>
                <a:cs typeface="Arial" panose="020B0604020202020204" pitchFamily="34" charset="0"/>
              </a:rPr>
              <a:t>validate integrated </a:t>
            </a:r>
            <a:r>
              <a:rPr lang="en-US" sz="2400" dirty="0" smtClean="0">
                <a:latin typeface="Arial" panose="020B0604020202020204" pitchFamily="34" charset="0"/>
                <a:cs typeface="Arial" panose="020B0604020202020204" pitchFamily="34" charset="0"/>
              </a:rPr>
              <a:t>soil, crop and </a:t>
            </a:r>
            <a:r>
              <a:rPr lang="en-US" sz="2400" dirty="0">
                <a:latin typeface="Arial" panose="020B0604020202020204" pitchFamily="34" charset="0"/>
                <a:cs typeface="Arial" panose="020B0604020202020204" pitchFamily="34" charset="0"/>
              </a:rPr>
              <a:t>water management </a:t>
            </a:r>
            <a:r>
              <a:rPr lang="en-US" sz="2400" dirty="0" smtClean="0">
                <a:latin typeface="Arial" panose="020B0604020202020204" pitchFamily="34" charset="0"/>
                <a:cs typeface="Arial" panose="020B0604020202020204" pitchFamily="34" charset="0"/>
              </a:rPr>
              <a:t>technologies to </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address land degradation and other constraints to SI</a:t>
            </a:r>
            <a:endParaRPr lang="en-US" sz="2400" dirty="0">
              <a:latin typeface="Arial" panose="020B0604020202020204" pitchFamily="34" charset="0"/>
              <a:cs typeface="Arial" panose="020B0604020202020204" pitchFamily="34" charset="0"/>
            </a:endParaRPr>
          </a:p>
        </p:txBody>
      </p:sp>
      <p:pic>
        <p:nvPicPr>
          <p:cNvPr id="6" name="Picture 5" descr="E:\A FANYA JUU_CHINI PHOTO 2014\FANYA JUU FANYA CHINI CONSTRUCTION 01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475439"/>
            <a:ext cx="3657600" cy="24869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E:\A FANYA JUU_CHINI PHOTO 2014\FANYA JUU FANYA CHINI CONSTRUCTION 00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5009" y="1493582"/>
            <a:ext cx="4021791" cy="2468818"/>
          </a:xfrm>
          <a:prstGeom prst="rect">
            <a:avLst/>
          </a:prstGeom>
          <a:noFill/>
          <a:ln>
            <a:noFill/>
          </a:ln>
        </p:spPr>
      </p:pic>
    </p:spTree>
    <p:extLst>
      <p:ext uri="{BB962C8B-B14F-4D97-AF65-F5344CB8AC3E}">
        <p14:creationId xmlns:p14="http://schemas.microsoft.com/office/powerpoint/2010/main" val="11025628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0"/>
            <a:ext cx="7162800" cy="533400"/>
          </a:xfrm>
        </p:spPr>
        <p:txBody>
          <a:bodyPr/>
          <a:lstStyle/>
          <a:p>
            <a:pPr algn="ctr"/>
            <a:r>
              <a:rPr lang="en-CA" sz="2800" b="1" dirty="0" smtClean="0">
                <a:solidFill>
                  <a:schemeClr val="tx1"/>
                </a:solidFill>
              </a:rPr>
              <a:t>Highlights of Key Achievements</a:t>
            </a:r>
            <a:endParaRPr lang="en-US" sz="2800" dirty="0">
              <a:solidFill>
                <a:schemeClr val="tx1"/>
              </a:solidFill>
            </a:endParaRPr>
          </a:p>
        </p:txBody>
      </p:sp>
      <p:sp>
        <p:nvSpPr>
          <p:cNvPr id="3" name="Content Placeholder 2"/>
          <p:cNvSpPr>
            <a:spLocks noGrp="1"/>
          </p:cNvSpPr>
          <p:nvPr>
            <p:ph idx="1"/>
          </p:nvPr>
        </p:nvSpPr>
        <p:spPr>
          <a:xfrm>
            <a:off x="304800" y="1371600"/>
            <a:ext cx="8610600" cy="4724400"/>
          </a:xfrm>
        </p:spPr>
        <p:txBody>
          <a:bodyPr/>
          <a:lstStyle/>
          <a:p>
            <a:r>
              <a:rPr lang="en-US" sz="2400" dirty="0" smtClean="0"/>
              <a:t>Developed fertilizer guidelines for semiarid Tanzania</a:t>
            </a:r>
          </a:p>
          <a:p>
            <a:r>
              <a:rPr lang="en-US" sz="2400" dirty="0" smtClean="0"/>
              <a:t>Integrated land and water conservation techniques reduced runoffs by up to 80% and doubled maize yields </a:t>
            </a:r>
          </a:p>
          <a:p>
            <a:r>
              <a:rPr lang="en-US" sz="2400" dirty="0" smtClean="0"/>
              <a:t>Identified superior ecotypes of indigenous chicken</a:t>
            </a:r>
            <a:endParaRPr lang="en-US" sz="2400" dirty="0"/>
          </a:p>
          <a:p>
            <a:r>
              <a:rPr lang="en-US" sz="2400" dirty="0" smtClean="0"/>
              <a:t>Potential fodder trees identified and introduced on-farm for livestock/poultry feeds supplementation and other benefits</a:t>
            </a:r>
          </a:p>
          <a:p>
            <a:r>
              <a:rPr lang="en-US" sz="2400" dirty="0" smtClean="0"/>
              <a:t>Graduated students trained (2 Female and 3 Male)</a:t>
            </a:r>
            <a:endParaRPr lang="en-US" sz="2400" dirty="0"/>
          </a:p>
          <a:p>
            <a:r>
              <a:rPr lang="en-US" sz="2400" dirty="0" smtClean="0"/>
              <a:t>Farmer </a:t>
            </a:r>
            <a:r>
              <a:rPr lang="en-US" sz="2400" dirty="0"/>
              <a:t>groups </a:t>
            </a:r>
            <a:r>
              <a:rPr lang="en-US" sz="2400" dirty="0" smtClean="0"/>
              <a:t>formed and/or strengthened to </a:t>
            </a:r>
            <a:r>
              <a:rPr lang="en-US" sz="2400" dirty="0"/>
              <a:t>support scaling </a:t>
            </a:r>
            <a:r>
              <a:rPr lang="en-US" sz="2400" dirty="0" smtClean="0"/>
              <a:t>up of tested technologies through demonstrations</a:t>
            </a:r>
            <a:endParaRPr lang="en-US" sz="2400" dirty="0"/>
          </a:p>
          <a:p>
            <a:r>
              <a:rPr lang="en-US" sz="2400" dirty="0" smtClean="0"/>
              <a:t>Initiated economic appraisal and monitoring adoption of promising technologies</a:t>
            </a:r>
          </a:p>
        </p:txBody>
      </p:sp>
    </p:spTree>
    <p:extLst>
      <p:ext uri="{BB962C8B-B14F-4D97-AF65-F5344CB8AC3E}">
        <p14:creationId xmlns:p14="http://schemas.microsoft.com/office/powerpoint/2010/main" val="18538597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162800" cy="533400"/>
          </a:xfrm>
        </p:spPr>
        <p:txBody>
          <a:bodyPr/>
          <a:lstStyle/>
          <a:p>
            <a:pPr algn="ctr"/>
            <a:r>
              <a:rPr lang="en-CA" sz="2800" b="1" dirty="0" smtClean="0">
                <a:solidFill>
                  <a:schemeClr val="tx1"/>
                </a:solidFill>
              </a:rPr>
              <a:t>Further Research</a:t>
            </a:r>
            <a:endParaRPr lang="en-US" sz="2800" dirty="0">
              <a:solidFill>
                <a:schemeClr val="tx1"/>
              </a:solidFill>
            </a:endParaRPr>
          </a:p>
        </p:txBody>
      </p:sp>
      <p:sp>
        <p:nvSpPr>
          <p:cNvPr id="3" name="Content Placeholder 2"/>
          <p:cNvSpPr>
            <a:spLocks noGrp="1"/>
          </p:cNvSpPr>
          <p:nvPr>
            <p:ph idx="1"/>
          </p:nvPr>
        </p:nvSpPr>
        <p:spPr>
          <a:xfrm>
            <a:off x="508000" y="2209800"/>
            <a:ext cx="8610600" cy="3276600"/>
          </a:xfrm>
        </p:spPr>
        <p:txBody>
          <a:bodyPr/>
          <a:lstStyle/>
          <a:p>
            <a:r>
              <a:rPr lang="en-US" sz="2400" dirty="0" smtClean="0"/>
              <a:t>Scaling approaches/models for the promising technologies</a:t>
            </a:r>
          </a:p>
          <a:p>
            <a:r>
              <a:rPr lang="en-US" sz="2400" dirty="0" smtClean="0"/>
              <a:t>Barriers and drivers of technology adoption, </a:t>
            </a:r>
            <a:r>
              <a:rPr lang="en-US" sz="2400" dirty="0"/>
              <a:t>including access </a:t>
            </a:r>
            <a:r>
              <a:rPr lang="en-US" sz="2400" dirty="0" smtClean="0"/>
              <a:t>to markets </a:t>
            </a:r>
            <a:r>
              <a:rPr lang="en-US" sz="2400" dirty="0"/>
              <a:t>and </a:t>
            </a:r>
            <a:r>
              <a:rPr lang="en-US" sz="2400" dirty="0" smtClean="0"/>
              <a:t>credits; FVC approach</a:t>
            </a:r>
            <a:endParaRPr lang="en-US" sz="2400" dirty="0"/>
          </a:p>
          <a:p>
            <a:r>
              <a:rPr lang="en-US" sz="2400" dirty="0" smtClean="0"/>
              <a:t>Soil micronutrients and nutritional quality of food produced. </a:t>
            </a:r>
          </a:p>
          <a:p>
            <a:r>
              <a:rPr lang="en-US" sz="2400" dirty="0" smtClean="0"/>
              <a:t>Fertilizer tree and agroecosystem </a:t>
            </a:r>
            <a:r>
              <a:rPr lang="en-US" sz="2400" dirty="0" smtClean="0"/>
              <a:t>resilience and productivity</a:t>
            </a:r>
          </a:p>
          <a:p>
            <a:r>
              <a:rPr lang="en-US" sz="2400" dirty="0" smtClean="0"/>
              <a:t>Landscape approaches to address land degradation challenges needs more attention</a:t>
            </a:r>
            <a:endParaRPr lang="en-US" sz="2400" dirty="0" smtClean="0"/>
          </a:p>
        </p:txBody>
      </p:sp>
    </p:spTree>
    <p:extLst>
      <p:ext uri="{BB962C8B-B14F-4D97-AF65-F5344CB8AC3E}">
        <p14:creationId xmlns:p14="http://schemas.microsoft.com/office/powerpoint/2010/main" val="19161546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6800"/>
            <a:ext cx="7162800" cy="533400"/>
          </a:xfrm>
        </p:spPr>
        <p:txBody>
          <a:bodyPr/>
          <a:lstStyle/>
          <a:p>
            <a:pPr algn="ctr"/>
            <a:r>
              <a:rPr lang="en-CA" sz="2800" b="1" dirty="0" smtClean="0">
                <a:solidFill>
                  <a:schemeClr val="tx1"/>
                </a:solidFill>
              </a:rPr>
              <a:t>Challenges</a:t>
            </a:r>
            <a:endParaRPr lang="en-US" sz="2800" dirty="0">
              <a:solidFill>
                <a:schemeClr val="tx1"/>
              </a:solidFill>
            </a:endParaRPr>
          </a:p>
        </p:txBody>
      </p:sp>
      <p:sp>
        <p:nvSpPr>
          <p:cNvPr id="3" name="Content Placeholder 2"/>
          <p:cNvSpPr>
            <a:spLocks noGrp="1"/>
          </p:cNvSpPr>
          <p:nvPr>
            <p:ph idx="1"/>
          </p:nvPr>
        </p:nvSpPr>
        <p:spPr>
          <a:xfrm>
            <a:off x="304800" y="1828800"/>
            <a:ext cx="8610600" cy="2743200"/>
          </a:xfrm>
        </p:spPr>
        <p:txBody>
          <a:bodyPr/>
          <a:lstStyle/>
          <a:p>
            <a:r>
              <a:rPr lang="en-US" sz="2400" dirty="0" smtClean="0"/>
              <a:t>Lengthy contractual </a:t>
            </a:r>
            <a:r>
              <a:rPr lang="en-US" sz="2400" dirty="0" smtClean="0"/>
              <a:t>processes and delays in funds transfer and some activities</a:t>
            </a:r>
          </a:p>
          <a:p>
            <a:r>
              <a:rPr lang="en-US" sz="2400" dirty="0" smtClean="0"/>
              <a:t>Annual planning sometimes posed a challenge to keep focus on research over time at initial years.</a:t>
            </a:r>
          </a:p>
          <a:p>
            <a:r>
              <a:rPr lang="en-US" sz="2400" dirty="0" smtClean="0"/>
              <a:t>Transport challenges in the fields, long distance coverage in KK</a:t>
            </a:r>
            <a:endParaRPr lang="en-US" sz="2400" dirty="0" smtClean="0"/>
          </a:p>
        </p:txBody>
      </p:sp>
    </p:spTree>
    <p:extLst>
      <p:ext uri="{BB962C8B-B14F-4D97-AF65-F5344CB8AC3E}">
        <p14:creationId xmlns:p14="http://schemas.microsoft.com/office/powerpoint/2010/main" val="18747102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990600"/>
          </a:xfrm>
        </p:spPr>
        <p:txBody>
          <a:bodyPr/>
          <a:lstStyle/>
          <a:p>
            <a:r>
              <a:rPr lang="en-US" b="1" dirty="0" smtClean="0"/>
              <a:t>Theme 2 Clusters/Components</a:t>
            </a:r>
            <a:endParaRPr lang="en-US" b="1" dirty="0"/>
          </a:p>
        </p:txBody>
      </p:sp>
      <p:sp>
        <p:nvSpPr>
          <p:cNvPr id="3" name="Content Placeholder 2"/>
          <p:cNvSpPr>
            <a:spLocks noGrp="1"/>
          </p:cNvSpPr>
          <p:nvPr>
            <p:ph idx="1"/>
          </p:nvPr>
        </p:nvSpPr>
        <p:spPr>
          <a:xfrm>
            <a:off x="283029" y="1981200"/>
            <a:ext cx="8839200" cy="3276600"/>
          </a:xfrm>
        </p:spPr>
        <p:txBody>
          <a:bodyPr/>
          <a:lstStyle/>
          <a:p>
            <a:pPr marL="628650" indent="-514350">
              <a:buFont typeface="+mj-lt"/>
              <a:buAutoNum type="arabicPeriod"/>
            </a:pPr>
            <a:r>
              <a:rPr lang="en-US" sz="2800" dirty="0"/>
              <a:t>Integrated Soil </a:t>
            </a:r>
            <a:r>
              <a:rPr lang="en-US" sz="2800" dirty="0" smtClean="0"/>
              <a:t>Fertility Management Technologies </a:t>
            </a:r>
          </a:p>
          <a:p>
            <a:pPr marL="628650" indent="-514350">
              <a:buFont typeface="+mj-lt"/>
              <a:buAutoNum type="arabicPeriod"/>
            </a:pPr>
            <a:r>
              <a:rPr lang="en-US" sz="2800" dirty="0" smtClean="0"/>
              <a:t>Integrated Land and Water Management Options </a:t>
            </a:r>
          </a:p>
          <a:p>
            <a:pPr marL="628650" indent="-514350">
              <a:buFont typeface="+mj-lt"/>
              <a:buAutoNum type="arabicPeriod"/>
            </a:pPr>
            <a:r>
              <a:rPr lang="en-US" sz="2800" dirty="0" smtClean="0"/>
              <a:t>Tree (Agroforestry) Integration for SI</a:t>
            </a:r>
            <a:endParaRPr lang="en-US" sz="2800" dirty="0"/>
          </a:p>
          <a:p>
            <a:pPr marL="628650" indent="-514350">
              <a:buFont typeface="+mj-lt"/>
              <a:buAutoNum type="arabicPeriod"/>
            </a:pPr>
            <a:r>
              <a:rPr lang="en-US" sz="2800" dirty="0" smtClean="0"/>
              <a:t>Livestock </a:t>
            </a:r>
            <a:r>
              <a:rPr lang="en-US" sz="2800" dirty="0"/>
              <a:t>- </a:t>
            </a:r>
            <a:r>
              <a:rPr lang="en-US" sz="2800" dirty="0" smtClean="0"/>
              <a:t>Crop integration for SI</a:t>
            </a:r>
          </a:p>
          <a:p>
            <a:pPr marL="628650" indent="-514350">
              <a:buFont typeface="+mj-lt"/>
              <a:buAutoNum type="arabicPeriod"/>
            </a:pPr>
            <a:r>
              <a:rPr lang="en-US" sz="2800" dirty="0" smtClean="0"/>
              <a:t>Socio-economic Analysis and Adoption Monitoring to inform technology scaling</a:t>
            </a:r>
            <a:endParaRPr lang="en-US" sz="2800" dirty="0"/>
          </a:p>
        </p:txBody>
      </p:sp>
    </p:spTree>
    <p:extLst>
      <p:ext uri="{BB962C8B-B14F-4D97-AF65-F5344CB8AC3E}">
        <p14:creationId xmlns:p14="http://schemas.microsoft.com/office/powerpoint/2010/main" val="17121266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0" y="1371600"/>
            <a:ext cx="9144000" cy="762000"/>
          </a:xfrm>
        </p:spPr>
        <p:txBody>
          <a:bodyPr/>
          <a:lstStyle/>
          <a:p>
            <a:pPr algn="ctr"/>
            <a:r>
              <a:rPr lang="en-US" sz="2800" b="1" dirty="0" smtClean="0">
                <a:latin typeface="Arial" panose="020B0604020202020204" pitchFamily="34" charset="0"/>
                <a:cs typeface="Arial" panose="020B0604020202020204" pitchFamily="34" charset="0"/>
              </a:rPr>
              <a:t>Building on the Jumpstart </a:t>
            </a:r>
            <a:r>
              <a:rPr lang="en-US" sz="2800" b="1" dirty="0" smtClean="0">
                <a:latin typeface="Arial" panose="020B0604020202020204" pitchFamily="34" charset="0"/>
                <a:cs typeface="Arial" panose="020B0604020202020204" pitchFamily="34" charset="0"/>
              </a:rPr>
              <a:t>Results: </a:t>
            </a:r>
            <a:r>
              <a:rPr lang="en-US" sz="2800" b="1" dirty="0" smtClean="0">
                <a:solidFill>
                  <a:srgbClr val="FF0000"/>
                </a:solidFill>
                <a:latin typeface="Arial" panose="020B0604020202020204" pitchFamily="34" charset="0"/>
                <a:cs typeface="Arial" panose="020B0604020202020204" pitchFamily="34" charset="0"/>
              </a:rPr>
              <a:t>May-Sept 2012 </a:t>
            </a:r>
            <a:endParaRPr lang="en-US" sz="2800" b="1" dirty="0">
              <a:solidFill>
                <a:srgbClr val="FF0000"/>
              </a:solidFill>
              <a:latin typeface="Arial" panose="020B0604020202020204" pitchFamily="34" charset="0"/>
              <a:cs typeface="Arial" panose="020B0604020202020204" pitchFamily="34" charset="0"/>
            </a:endParaRPr>
          </a:p>
        </p:txBody>
      </p:sp>
      <p:graphicFrame>
        <p:nvGraphicFramePr>
          <p:cNvPr id="4" name="Diagram 3"/>
          <p:cNvGraphicFramePr/>
          <p:nvPr>
            <p:extLst>
              <p:ext uri="{D42A27DB-BD31-4B8C-83A1-F6EECF244321}">
                <p14:modId xmlns:p14="http://schemas.microsoft.com/office/powerpoint/2010/main" val="3658494348"/>
              </p:ext>
            </p:extLst>
          </p:nvPr>
        </p:nvGraphicFramePr>
        <p:xfrm>
          <a:off x="152400" y="2133600"/>
          <a:ext cx="89916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2106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066800"/>
            <a:ext cx="8686800" cy="838200"/>
          </a:xfrm>
        </p:spPr>
        <p:txBody>
          <a:bodyPr/>
          <a:lstStyle/>
          <a:p>
            <a:r>
              <a:rPr lang="en-US" sz="2400" b="1" dirty="0" smtClean="0">
                <a:solidFill>
                  <a:schemeClr val="tx1"/>
                </a:solidFill>
              </a:rPr>
              <a:t>Soil Health </a:t>
            </a:r>
            <a:r>
              <a:rPr lang="en-US" sz="2400" b="1" dirty="0">
                <a:solidFill>
                  <a:schemeClr val="tx1"/>
                </a:solidFill>
              </a:rPr>
              <a:t>Indicators for SI: </a:t>
            </a:r>
            <a:r>
              <a:rPr lang="en-US" sz="2400" b="1" dirty="0" smtClean="0">
                <a:solidFill>
                  <a:schemeClr val="tx1"/>
                </a:solidFill>
              </a:rPr>
              <a:t>(Output </a:t>
            </a:r>
            <a:r>
              <a:rPr lang="en-US" sz="2400" b="1" dirty="0">
                <a:solidFill>
                  <a:schemeClr val="tx1"/>
                </a:solidFill>
              </a:rPr>
              <a:t>1: </a:t>
            </a:r>
            <a:r>
              <a:rPr lang="en-US" sz="2400" b="1" dirty="0" smtClean="0">
                <a:solidFill>
                  <a:schemeClr val="tx1"/>
                </a:solidFill>
              </a:rPr>
              <a:t>characterization of intervention sites</a:t>
            </a:r>
            <a:r>
              <a:rPr lang="en-US" sz="2400" b="1" dirty="0" smtClean="0">
                <a:solidFill>
                  <a:schemeClr val="tx1"/>
                </a:solidFill>
              </a:rPr>
              <a:t>); </a:t>
            </a:r>
            <a:r>
              <a:rPr lang="en-US" sz="2400" b="1" dirty="0" smtClean="0">
                <a:solidFill>
                  <a:srgbClr val="FF0000"/>
                </a:solidFill>
              </a:rPr>
              <a:t>2013-14</a:t>
            </a:r>
            <a:endParaRPr lang="en-US" sz="2400" b="1" dirty="0">
              <a:solidFill>
                <a:srgbClr val="FF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3025322"/>
              </p:ext>
            </p:extLst>
          </p:nvPr>
        </p:nvGraphicFramePr>
        <p:xfrm>
          <a:off x="228600" y="1905000"/>
          <a:ext cx="8534400" cy="4800594"/>
        </p:xfrm>
        <a:graphic>
          <a:graphicData uri="http://schemas.openxmlformats.org/drawingml/2006/table">
            <a:tbl>
              <a:tblPr firstRow="1" bandRow="1">
                <a:tableStyleId>{5C22544A-7EE6-4342-B048-85BDC9FD1C3A}</a:tableStyleId>
              </a:tblPr>
              <a:tblGrid>
                <a:gridCol w="2844800"/>
                <a:gridCol w="2361184"/>
                <a:gridCol w="3328416"/>
              </a:tblGrid>
              <a:tr h="407492">
                <a:tc>
                  <a:txBody>
                    <a:bodyPr/>
                    <a:lstStyle/>
                    <a:p>
                      <a:r>
                        <a:rPr lang="en-US" dirty="0" smtClean="0">
                          <a:solidFill>
                            <a:schemeClr val="tx1"/>
                          </a:solidFill>
                        </a:rPr>
                        <a:t>Soil Parameter</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solidFill>
                            <a:schemeClr val="tx1"/>
                          </a:solidFill>
                        </a:rPr>
                        <a:t>Range (Min</a:t>
                      </a:r>
                      <a:r>
                        <a:rPr lang="en-US" baseline="0" dirty="0" smtClean="0">
                          <a:solidFill>
                            <a:schemeClr val="tx1"/>
                          </a:solidFill>
                        </a:rPr>
                        <a:t> – Max)</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solidFill>
                            <a:schemeClr val="tx1"/>
                          </a:solidFill>
                        </a:rPr>
                        <a:t>Remark</a:t>
                      </a:r>
                      <a:r>
                        <a:rPr lang="en-US" baseline="0" dirty="0" smtClean="0">
                          <a:solidFill>
                            <a:schemeClr val="tx1"/>
                          </a:solidFill>
                        </a:rPr>
                        <a:t> (Landon)</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0329">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pH</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4.6 – 8.3</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Strongly acidic to moderate alkaline</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0329">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Texture</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 </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Sandy Clay Loam, Sandy Loam</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smtClean="0">
                          <a:solidFill>
                            <a:srgbClr val="FF0000"/>
                          </a:solidFill>
                          <a:effectLst/>
                          <a:latin typeface="Arial" pitchFamily="34" charset="0"/>
                          <a:cs typeface="Arial" pitchFamily="34" charset="0"/>
                        </a:rPr>
                        <a:t>OC (%)</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0.14 – 1.97</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Very low to low</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Nitrogen (%)</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0.02 – 0.21</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Very low to low</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Bray 1-P (mg/kg)</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0.20 – 24.6</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Low to high</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Olsen-P (mg/kg)</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1.16 – 27.0</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rgbClr val="FF0000"/>
                          </a:solidFill>
                          <a:effectLst/>
                          <a:latin typeface="Arial" pitchFamily="34" charset="0"/>
                          <a:cs typeface="Arial" pitchFamily="34" charset="0"/>
                        </a:rPr>
                        <a:t>Low to high</a:t>
                      </a:r>
                      <a:endParaRPr lang="en-US" sz="1800" dirty="0">
                        <a:solidFill>
                          <a:srgbClr val="FF0000"/>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smtClean="0">
                          <a:solidFill>
                            <a:schemeClr val="tx1"/>
                          </a:solidFill>
                          <a:effectLst/>
                          <a:latin typeface="Arial" pitchFamily="34" charset="0"/>
                          <a:cs typeface="Arial" pitchFamily="34" charset="0"/>
                        </a:rPr>
                        <a:t>Exch. </a:t>
                      </a:r>
                      <a:r>
                        <a:rPr lang="en-US" sz="2000" dirty="0">
                          <a:solidFill>
                            <a:schemeClr val="tx1"/>
                          </a:solidFill>
                          <a:effectLst/>
                          <a:latin typeface="Arial" pitchFamily="34" charset="0"/>
                          <a:cs typeface="Arial" pitchFamily="34" charset="0"/>
                        </a:rPr>
                        <a:t>K</a:t>
                      </a:r>
                      <a:r>
                        <a:rPr lang="en-US" sz="2000" baseline="30000" dirty="0">
                          <a:solidFill>
                            <a:schemeClr val="tx1"/>
                          </a:solidFill>
                          <a:effectLst/>
                          <a:latin typeface="Arial" pitchFamily="34" charset="0"/>
                          <a:cs typeface="Arial" pitchFamily="34" charset="0"/>
                        </a:rPr>
                        <a:t>+</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0.17 – 1.58</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Medium to high</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smtClean="0">
                          <a:solidFill>
                            <a:schemeClr val="tx1"/>
                          </a:solidFill>
                          <a:effectLst/>
                          <a:latin typeface="Arial" pitchFamily="34" charset="0"/>
                          <a:cs typeface="Arial" pitchFamily="34" charset="0"/>
                        </a:rPr>
                        <a:t>Exch. </a:t>
                      </a:r>
                      <a:r>
                        <a:rPr lang="en-US" sz="2000" dirty="0">
                          <a:solidFill>
                            <a:schemeClr val="tx1"/>
                          </a:solidFill>
                          <a:effectLst/>
                          <a:latin typeface="Arial" pitchFamily="34" charset="0"/>
                          <a:cs typeface="Arial" pitchFamily="34" charset="0"/>
                        </a:rPr>
                        <a:t>Ca</a:t>
                      </a:r>
                      <a:r>
                        <a:rPr lang="en-US" sz="2000" baseline="30000" dirty="0">
                          <a:solidFill>
                            <a:schemeClr val="tx1"/>
                          </a:solidFill>
                          <a:effectLst/>
                          <a:latin typeface="Arial" pitchFamily="34" charset="0"/>
                          <a:cs typeface="Arial" pitchFamily="34" charset="0"/>
                        </a:rPr>
                        <a:t>2+</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0.59 – 12.7</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Very low to very high </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7492">
                <a:tc>
                  <a:txBody>
                    <a:bodyPr/>
                    <a:lstStyle/>
                    <a:p>
                      <a:pPr marL="0" marR="0">
                        <a:lnSpc>
                          <a:spcPct val="115000"/>
                        </a:lnSpc>
                        <a:spcBef>
                          <a:spcPts val="0"/>
                        </a:spcBef>
                        <a:spcAft>
                          <a:spcPts val="0"/>
                        </a:spcAft>
                      </a:pPr>
                      <a:r>
                        <a:rPr lang="en-US" sz="2000" dirty="0" smtClean="0">
                          <a:solidFill>
                            <a:schemeClr val="tx1"/>
                          </a:solidFill>
                          <a:effectLst/>
                          <a:latin typeface="Arial" pitchFamily="34" charset="0"/>
                          <a:cs typeface="Arial" pitchFamily="34" charset="0"/>
                        </a:rPr>
                        <a:t>Exch. Mg</a:t>
                      </a:r>
                      <a:r>
                        <a:rPr lang="en-US" sz="2000" baseline="30000" dirty="0" smtClean="0">
                          <a:solidFill>
                            <a:schemeClr val="tx1"/>
                          </a:solidFill>
                          <a:effectLst/>
                          <a:latin typeface="Arial" pitchFamily="34" charset="0"/>
                          <a:cs typeface="Arial" pitchFamily="34" charset="0"/>
                        </a:rPr>
                        <a:t>2</a:t>
                      </a:r>
                      <a:r>
                        <a:rPr lang="en-US" sz="2000" baseline="30000" dirty="0">
                          <a:solidFill>
                            <a:schemeClr val="tx1"/>
                          </a:solidFill>
                          <a:effectLst/>
                          <a:latin typeface="Arial" pitchFamily="34" charset="0"/>
                          <a:cs typeface="Arial" pitchFamily="34" charset="0"/>
                        </a:rPr>
                        <a:t>+</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0.4 – 6.13</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2000" dirty="0">
                          <a:solidFill>
                            <a:schemeClr val="tx1"/>
                          </a:solidFill>
                          <a:effectLst/>
                          <a:latin typeface="Arial" pitchFamily="34" charset="0"/>
                          <a:cs typeface="Arial" pitchFamily="34" charset="0"/>
                        </a:rPr>
                        <a:t>Low to very high</a:t>
                      </a:r>
                      <a:endParaRPr lang="en-US" sz="180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67628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752600"/>
            <a:ext cx="8333014" cy="4154383"/>
          </a:xfrm>
          <a:prstGeom prst="rect">
            <a:avLst/>
          </a:prstGeom>
          <a:noFill/>
          <a:ln>
            <a:noFill/>
          </a:ln>
        </p:spPr>
      </p:pic>
      <p:sp>
        <p:nvSpPr>
          <p:cNvPr id="2" name="Subtitle 1"/>
          <p:cNvSpPr>
            <a:spLocks noGrp="1"/>
          </p:cNvSpPr>
          <p:nvPr>
            <p:ph type="subTitle" idx="1"/>
          </p:nvPr>
        </p:nvSpPr>
        <p:spPr>
          <a:xfrm>
            <a:off x="504825" y="1083343"/>
            <a:ext cx="8286750" cy="914400"/>
          </a:xfrm>
        </p:spPr>
        <p:txBody>
          <a:bodyPr>
            <a:noAutofit/>
          </a:bodyPr>
          <a:lstStyle/>
          <a:p>
            <a:r>
              <a:rPr lang="nb-NO" sz="2400" b="1" dirty="0" smtClean="0">
                <a:latin typeface="Arial" panose="020B0604020202020204" pitchFamily="34" charset="0"/>
                <a:cs typeface="Arial" panose="020B0604020202020204" pitchFamily="34" charset="0"/>
              </a:rPr>
              <a:t>Fertilizer Reccommendations: </a:t>
            </a:r>
            <a:r>
              <a:rPr lang="nb-NO" sz="2400" b="1" dirty="0" smtClean="0">
                <a:solidFill>
                  <a:srgbClr val="FF0000"/>
                </a:solidFill>
                <a:latin typeface="Arial" panose="020B0604020202020204" pitchFamily="34" charset="0"/>
                <a:cs typeface="Arial" panose="020B0604020202020204" pitchFamily="34" charset="0"/>
              </a:rPr>
              <a:t>2013-14</a:t>
            </a:r>
            <a:r>
              <a:rPr lang="nb-NO" sz="2400" b="1" dirty="0" smtClean="0">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Output 5 &amp; 6: Resilient, productivity </a:t>
            </a:r>
            <a:r>
              <a:rPr lang="en-US" sz="2400" b="1" dirty="0">
                <a:latin typeface="Arial" panose="020B0604020202020204" pitchFamily="34" charset="0"/>
                <a:cs typeface="Arial" panose="020B0604020202020204" pitchFamily="34" charset="0"/>
              </a:rPr>
              <a:t>enhancing </a:t>
            </a:r>
            <a:r>
              <a:rPr lang="en-US" sz="2400" b="1" dirty="0" smtClean="0">
                <a:latin typeface="Arial" panose="020B0604020202020204" pitchFamily="34" charset="0"/>
                <a:cs typeface="Arial" panose="020B0604020202020204" pitchFamily="34" charset="0"/>
              </a:rPr>
              <a:t>and crop nutrition innovations) </a:t>
            </a:r>
            <a:endParaRPr lang="nb-NO" sz="2400" b="1" dirty="0">
              <a:latin typeface="Arial" panose="020B0604020202020204" pitchFamily="34" charset="0"/>
              <a:cs typeface="Arial" panose="020B0604020202020204" pitchFamily="34" charset="0"/>
            </a:endParaRPr>
          </a:p>
        </p:txBody>
      </p:sp>
      <p:sp>
        <p:nvSpPr>
          <p:cNvPr id="14" name="Rectangle 13"/>
          <p:cNvSpPr/>
          <p:nvPr/>
        </p:nvSpPr>
        <p:spPr>
          <a:xfrm>
            <a:off x="1279070" y="1938462"/>
            <a:ext cx="2378529" cy="461665"/>
          </a:xfrm>
          <a:prstGeom prst="rect">
            <a:avLst/>
          </a:prstGeom>
          <a:solidFill>
            <a:schemeClr val="bg1"/>
          </a:solidFill>
        </p:spPr>
        <p:txBody>
          <a:bodyPr wrap="square">
            <a:spAutoFit/>
          </a:bodyPr>
          <a:lstStyle/>
          <a:p>
            <a:pPr algn="ctr"/>
            <a:r>
              <a:rPr lang="en-US" sz="2400" b="1" dirty="0">
                <a:latin typeface="Gill Sans"/>
              </a:rPr>
              <a:t> </a:t>
            </a:r>
            <a:r>
              <a:rPr lang="en-US" sz="2400" b="1" dirty="0" err="1" smtClean="0">
                <a:latin typeface="Gill Sans"/>
              </a:rPr>
              <a:t>Molet</a:t>
            </a:r>
            <a:r>
              <a:rPr lang="en-US" sz="2400" b="1" dirty="0" smtClean="0">
                <a:latin typeface="Gill Sans"/>
              </a:rPr>
              <a:t> </a:t>
            </a:r>
            <a:endParaRPr lang="en-US" sz="2400" b="1" dirty="0">
              <a:latin typeface="Gill Sans"/>
            </a:endParaRPr>
          </a:p>
        </p:txBody>
      </p:sp>
      <p:sp>
        <p:nvSpPr>
          <p:cNvPr id="16" name="Rectangle 15"/>
          <p:cNvSpPr/>
          <p:nvPr/>
        </p:nvSpPr>
        <p:spPr>
          <a:xfrm>
            <a:off x="152400" y="6019800"/>
            <a:ext cx="8991600" cy="707886"/>
          </a:xfrm>
          <a:prstGeom prst="rect">
            <a:avLst/>
          </a:prstGeom>
        </p:spPr>
        <p:txBody>
          <a:bodyPr wrap="square">
            <a:spAutoFit/>
          </a:bodyPr>
          <a:lstStyle/>
          <a:p>
            <a:pPr marL="457200" indent="-457200">
              <a:buFont typeface="Arial" panose="020B0604020202020204" pitchFamily="34" charset="0"/>
              <a:buChar char="•"/>
            </a:pPr>
            <a:r>
              <a:rPr lang="en-US" sz="2000" dirty="0" smtClean="0">
                <a:latin typeface="Gill Sans"/>
              </a:rPr>
              <a:t>Refining application rates to </a:t>
            </a:r>
            <a:r>
              <a:rPr lang="en-US" sz="2000" dirty="0" err="1" smtClean="0">
                <a:latin typeface="Gill Sans"/>
              </a:rPr>
              <a:t>microdose</a:t>
            </a:r>
            <a:r>
              <a:rPr lang="en-US" sz="2000" dirty="0" smtClean="0">
                <a:latin typeface="Gill Sans"/>
              </a:rPr>
              <a:t> for enhancing use efficiency</a:t>
            </a:r>
          </a:p>
          <a:p>
            <a:pPr marL="457200" indent="-457200">
              <a:buFont typeface="Arial" panose="020B0604020202020204" pitchFamily="34" charset="0"/>
              <a:buChar char="•"/>
            </a:pPr>
            <a:r>
              <a:rPr lang="en-US" sz="2000" dirty="0" smtClean="0">
                <a:latin typeface="Gill Sans"/>
              </a:rPr>
              <a:t>Integrating fertilizer and tillage/RWH technologies &amp; improved seeds</a:t>
            </a:r>
          </a:p>
        </p:txBody>
      </p:sp>
      <p:sp>
        <p:nvSpPr>
          <p:cNvPr id="8" name="Rectangle 7"/>
          <p:cNvSpPr/>
          <p:nvPr/>
        </p:nvSpPr>
        <p:spPr>
          <a:xfrm>
            <a:off x="5638800" y="1937062"/>
            <a:ext cx="2133600" cy="461665"/>
          </a:xfrm>
          <a:prstGeom prst="rect">
            <a:avLst/>
          </a:prstGeom>
          <a:solidFill>
            <a:schemeClr val="bg1"/>
          </a:solidFill>
        </p:spPr>
        <p:txBody>
          <a:bodyPr wrap="square">
            <a:spAutoFit/>
          </a:bodyPr>
          <a:lstStyle/>
          <a:p>
            <a:pPr algn="ctr"/>
            <a:r>
              <a:rPr lang="en-US" sz="2400" b="1" dirty="0">
                <a:latin typeface="Gill Sans"/>
              </a:rPr>
              <a:t> </a:t>
            </a:r>
            <a:r>
              <a:rPr lang="en-US" sz="2400" b="1" dirty="0" err="1" smtClean="0">
                <a:latin typeface="Gill Sans"/>
              </a:rPr>
              <a:t>Molet</a:t>
            </a:r>
            <a:r>
              <a:rPr lang="en-US" sz="2400" b="1" dirty="0" smtClean="0">
                <a:latin typeface="Gill Sans"/>
              </a:rPr>
              <a:t> </a:t>
            </a:r>
            <a:endParaRPr lang="en-US" sz="2400" b="1" dirty="0">
              <a:latin typeface="Gill Sans"/>
            </a:endParaRPr>
          </a:p>
        </p:txBody>
      </p:sp>
      <p:sp>
        <p:nvSpPr>
          <p:cNvPr id="9" name="Rectangle 8"/>
          <p:cNvSpPr/>
          <p:nvPr/>
        </p:nvSpPr>
        <p:spPr>
          <a:xfrm>
            <a:off x="7757885" y="2004195"/>
            <a:ext cx="1143000" cy="830997"/>
          </a:xfrm>
          <a:prstGeom prst="rect">
            <a:avLst/>
          </a:prstGeom>
          <a:solidFill>
            <a:schemeClr val="bg1"/>
          </a:solidFill>
        </p:spPr>
        <p:txBody>
          <a:bodyPr wrap="square">
            <a:spAutoFit/>
          </a:bodyPr>
          <a:lstStyle/>
          <a:p>
            <a:pPr algn="ctr"/>
            <a:endParaRPr lang="en-US" sz="2400" b="1" dirty="0" smtClean="0">
              <a:latin typeface="Gill Sans"/>
            </a:endParaRPr>
          </a:p>
          <a:p>
            <a:pPr algn="ctr"/>
            <a:r>
              <a:rPr lang="en-US" sz="2400" b="1" dirty="0" smtClean="0">
                <a:latin typeface="Gill Sans"/>
              </a:rPr>
              <a:t> </a:t>
            </a:r>
            <a:endParaRPr lang="en-US" sz="2400" b="1" dirty="0">
              <a:latin typeface="Gill Sans"/>
            </a:endParaRPr>
          </a:p>
        </p:txBody>
      </p:sp>
      <p:sp>
        <p:nvSpPr>
          <p:cNvPr id="10" name="Rectangle 9"/>
          <p:cNvSpPr/>
          <p:nvPr/>
        </p:nvSpPr>
        <p:spPr>
          <a:xfrm>
            <a:off x="0" y="5676152"/>
            <a:ext cx="4648200" cy="400110"/>
          </a:xfrm>
          <a:prstGeom prst="rect">
            <a:avLst/>
          </a:prstGeom>
          <a:noFill/>
        </p:spPr>
        <p:txBody>
          <a:bodyPr wrap="square">
            <a:spAutoFit/>
          </a:bodyPr>
          <a:lstStyle/>
          <a:p>
            <a:r>
              <a:rPr lang="en-US" sz="2000" b="1" dirty="0">
                <a:solidFill>
                  <a:srgbClr val="FF0000"/>
                </a:solidFill>
                <a:latin typeface="Gill Sans"/>
              </a:rPr>
              <a:t> </a:t>
            </a:r>
            <a:r>
              <a:rPr lang="en-US" sz="2000" b="1" dirty="0" smtClean="0">
                <a:solidFill>
                  <a:srgbClr val="FF0000"/>
                </a:solidFill>
                <a:latin typeface="Gill Sans"/>
              </a:rPr>
              <a:t>Progress: 2015-16</a:t>
            </a:r>
            <a:endParaRPr lang="en-US" sz="2000" b="1" dirty="0">
              <a:solidFill>
                <a:srgbClr val="FF0000"/>
              </a:solidFill>
              <a:latin typeface="Gill Sans"/>
            </a:endParaRPr>
          </a:p>
        </p:txBody>
      </p:sp>
    </p:spTree>
    <p:extLst>
      <p:ext uri="{BB962C8B-B14F-4D97-AF65-F5344CB8AC3E}">
        <p14:creationId xmlns:p14="http://schemas.microsoft.com/office/powerpoint/2010/main" val="13514951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581400" y="1621325"/>
            <a:ext cx="4673600" cy="3402649"/>
          </a:xfrm>
        </p:spPr>
      </p:pic>
      <p:sp>
        <p:nvSpPr>
          <p:cNvPr id="5" name="Rectangle 4"/>
          <p:cNvSpPr/>
          <p:nvPr/>
        </p:nvSpPr>
        <p:spPr>
          <a:xfrm>
            <a:off x="25402" y="5098197"/>
            <a:ext cx="9143999" cy="1631216"/>
          </a:xfrm>
          <a:prstGeom prst="rect">
            <a:avLst/>
          </a:prstGeom>
        </p:spPr>
        <p:txBody>
          <a:bodyPr wrap="square">
            <a:spAutoFit/>
          </a:bodyPr>
          <a:lstStyle/>
          <a:p>
            <a:pPr marL="457200" indent="-4572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Groups </a:t>
            </a:r>
            <a:r>
              <a:rPr lang="en-US" sz="2000" dirty="0">
                <a:latin typeface="Arial" panose="020B0604020202020204" pitchFamily="34" charset="0"/>
                <a:cs typeface="Arial" panose="020B0604020202020204" pitchFamily="34" charset="0"/>
              </a:rPr>
              <a:t>f</a:t>
            </a:r>
            <a:r>
              <a:rPr lang="en-US" sz="2000" dirty="0" smtClean="0">
                <a:latin typeface="Arial" panose="020B0604020202020204" pitchFamily="34" charset="0"/>
                <a:cs typeface="Arial" panose="020B0604020202020204" pitchFamily="34" charset="0"/>
              </a:rPr>
              <a:t>ormation and </a:t>
            </a:r>
            <a:r>
              <a:rPr lang="en-US" sz="2000" dirty="0">
                <a:latin typeface="Arial" panose="020B0604020202020204" pitchFamily="34" charset="0"/>
                <a:cs typeface="Arial" panose="020B0604020202020204" pitchFamily="34" charset="0"/>
              </a:rPr>
              <a:t>training </a:t>
            </a:r>
            <a:r>
              <a:rPr lang="en-US" sz="2000" dirty="0" smtClean="0">
                <a:latin typeface="Arial" panose="020B0604020202020204" pitchFamily="34" charset="0"/>
                <a:cs typeface="Arial" panose="020B0604020202020204" pitchFamily="34" charset="0"/>
              </a:rPr>
              <a:t>on GAPs, group </a:t>
            </a:r>
            <a:r>
              <a:rPr lang="en-US" sz="2000" dirty="0">
                <a:latin typeface="Arial" panose="020B0604020202020204" pitchFamily="34" charset="0"/>
                <a:cs typeface="Arial" panose="020B0604020202020204" pitchFamily="34" charset="0"/>
              </a:rPr>
              <a:t>dynamics, </a:t>
            </a:r>
            <a:r>
              <a:rPr lang="en-US" sz="2000" dirty="0" smtClean="0">
                <a:latin typeface="Arial" panose="020B0604020202020204" pitchFamily="34" charset="0"/>
                <a:cs typeface="Arial" panose="020B0604020202020204" pitchFamily="34" charset="0"/>
              </a:rPr>
              <a:t>record keeping </a:t>
            </a:r>
            <a:endParaRPr lang="en-US" sz="20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900 farmers </a:t>
            </a:r>
            <a:r>
              <a:rPr lang="en-US" sz="2000" dirty="0" smtClean="0">
                <a:latin typeface="Arial" panose="020B0604020202020204" pitchFamily="34" charset="0"/>
                <a:cs typeface="Arial" panose="020B0604020202020204" pitchFamily="34" charset="0"/>
              </a:rPr>
              <a:t>reached via mother and baby plots trials/demonstrations  </a:t>
            </a:r>
            <a:endParaRPr lang="en-US" sz="2000" dirty="0" smtClean="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Technologies demonstrated: Manure and fertilizer (</a:t>
            </a:r>
            <a:r>
              <a:rPr lang="en-US" sz="2000" dirty="0" err="1" smtClean="0">
                <a:latin typeface="Arial" panose="020B0604020202020204" pitchFamily="34" charset="0"/>
                <a:cs typeface="Arial" panose="020B0604020202020204" pitchFamily="34" charset="0"/>
              </a:rPr>
              <a:t>Minjingu</a:t>
            </a:r>
            <a:r>
              <a:rPr lang="en-US" sz="2000" dirty="0" smtClean="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mazao</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Yara</a:t>
            </a:r>
            <a:r>
              <a:rPr lang="en-US" sz="2000" dirty="0">
                <a:latin typeface="Arial" panose="020B0604020202020204" pitchFamily="34" charset="0"/>
                <a:cs typeface="Arial" panose="020B0604020202020204" pitchFamily="34" charset="0"/>
              </a:rPr>
              <a:t> Mila Cereals at </a:t>
            </a:r>
            <a:r>
              <a:rPr lang="en-US" sz="2000" dirty="0" smtClean="0">
                <a:latin typeface="Arial" panose="020B0604020202020204" pitchFamily="34" charset="0"/>
                <a:cs typeface="Arial" panose="020B0604020202020204" pitchFamily="34" charset="0"/>
              </a:rPr>
              <a:t>30 </a:t>
            </a:r>
            <a:r>
              <a:rPr lang="en-US" sz="2000" dirty="0">
                <a:latin typeface="Arial" panose="020B0604020202020204" pitchFamily="34" charset="0"/>
                <a:cs typeface="Arial" panose="020B0604020202020204" pitchFamily="34" charset="0"/>
              </a:rPr>
              <a:t>kg P/ha and 60 kg </a:t>
            </a:r>
            <a:r>
              <a:rPr lang="en-US" sz="2000" dirty="0" smtClean="0">
                <a:latin typeface="Arial" panose="020B0604020202020204" pitchFamily="34" charset="0"/>
                <a:cs typeface="Arial" panose="020B0604020202020204" pitchFamily="34" charset="0"/>
              </a:rPr>
              <a:t>N/ha) under maize monoculture and/or intercropping with </a:t>
            </a:r>
            <a:r>
              <a:rPr lang="en-US" sz="2000" dirty="0" err="1" smtClean="0">
                <a:latin typeface="Arial" panose="020B0604020202020204" pitchFamily="34" charset="0"/>
                <a:cs typeface="Arial" panose="020B0604020202020204" pitchFamily="34" charset="0"/>
              </a:rPr>
              <a:t>pigeonpea</a:t>
            </a:r>
            <a:endParaRPr lang="en-US" sz="2000" dirty="0" smtClean="0">
              <a:latin typeface="Arial" panose="020B0604020202020204" pitchFamily="34" charset="0"/>
              <a:cs typeface="Arial" panose="020B0604020202020204" pitchFamily="34" charset="0"/>
            </a:endParaRPr>
          </a:p>
        </p:txBody>
      </p:sp>
      <p:sp>
        <p:nvSpPr>
          <p:cNvPr id="7" name="Subtitle 1"/>
          <p:cNvSpPr txBox="1">
            <a:spLocks/>
          </p:cNvSpPr>
          <p:nvPr/>
        </p:nvSpPr>
        <p:spPr>
          <a:xfrm>
            <a:off x="533400" y="1143000"/>
            <a:ext cx="7924800" cy="478326"/>
          </a:xfrm>
          <a:prstGeom prst="rect">
            <a:avLst/>
          </a:prstGeom>
        </p:spPr>
        <p:txBody>
          <a:bodyPr>
            <a:noAutofit/>
          </a:bodyPr>
          <a:lst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sz="2000" b="1" dirty="0">
                <a:latin typeface="Arial" panose="020B0604020202020204" pitchFamily="34" charset="0"/>
                <a:cs typeface="Arial" panose="020B0604020202020204" pitchFamily="34" charset="0"/>
              </a:rPr>
              <a:t>Baby </a:t>
            </a:r>
            <a:r>
              <a:rPr lang="en-US" sz="2000" b="1" dirty="0" smtClean="0">
                <a:latin typeface="Arial" panose="020B0604020202020204" pitchFamily="34" charset="0"/>
                <a:cs typeface="Arial" panose="020B0604020202020204" pitchFamily="34" charset="0"/>
              </a:rPr>
              <a:t>Plots: Promoting fertilizer and improved seed: </a:t>
            </a:r>
            <a:r>
              <a:rPr lang="en-US" sz="2000" b="1" dirty="0" smtClean="0">
                <a:solidFill>
                  <a:srgbClr val="FF0000"/>
                </a:solidFill>
                <a:latin typeface="Arial" panose="020B0604020202020204" pitchFamily="34" charset="0"/>
                <a:cs typeface="Arial" panose="020B0604020202020204" pitchFamily="34" charset="0"/>
              </a:rPr>
              <a:t>2015-16</a:t>
            </a:r>
            <a:endParaRPr lang="nb-NO" sz="2000" b="1" dirty="0">
              <a:solidFill>
                <a:srgbClr val="FF0000"/>
              </a:solidFill>
              <a:latin typeface="Arial" panose="020B0604020202020204" pitchFamily="34" charset="0"/>
              <a:cs typeface="Arial" panose="020B0604020202020204" pitchFamily="34" charset="0"/>
            </a:endParaRPr>
          </a:p>
        </p:txBody>
      </p:sp>
      <p:pic>
        <p:nvPicPr>
          <p:cNvPr id="9" name="Picture 8" descr="E:\Projects\Africa Rising\Year 4-2015\Pictures\Farmer Training\Njoro\IMG_20141228_17114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3771" y="1621326"/>
            <a:ext cx="2590800" cy="3417163"/>
          </a:xfrm>
          <a:prstGeom prst="rect">
            <a:avLst/>
          </a:prstGeom>
          <a:noFill/>
          <a:ln>
            <a:noFill/>
          </a:ln>
        </p:spPr>
      </p:pic>
      <p:sp>
        <p:nvSpPr>
          <p:cNvPr id="3" name="Rectangle 2"/>
          <p:cNvSpPr/>
          <p:nvPr/>
        </p:nvSpPr>
        <p:spPr>
          <a:xfrm>
            <a:off x="3581400" y="4267200"/>
            <a:ext cx="4466287" cy="830997"/>
          </a:xfrm>
          <a:prstGeom prst="rect">
            <a:avLst/>
          </a:prstGeom>
        </p:spPr>
        <p:txBody>
          <a:bodyPr wrap="none">
            <a:spAutoFit/>
          </a:bodyPr>
          <a:lstStyle/>
          <a:p>
            <a:r>
              <a:rPr lang="en-US" sz="2400" dirty="0" smtClean="0">
                <a:solidFill>
                  <a:srgbClr val="FFFF00"/>
                </a:solidFill>
                <a:latin typeface="Arial" panose="020B0604020202020204" pitchFamily="34" charset="0"/>
                <a:cs typeface="Arial" panose="020B0604020202020204" pitchFamily="34" charset="0"/>
              </a:rPr>
              <a:t>Farmers in </a:t>
            </a:r>
            <a:r>
              <a:rPr lang="en-US" sz="2400" dirty="0" err="1" smtClean="0">
                <a:solidFill>
                  <a:srgbClr val="FFFF00"/>
                </a:solidFill>
                <a:latin typeface="Arial" panose="020B0604020202020204" pitchFamily="34" charset="0"/>
                <a:cs typeface="Arial" panose="020B0604020202020204" pitchFamily="34" charset="0"/>
              </a:rPr>
              <a:t>Njoro</a:t>
            </a:r>
            <a:r>
              <a:rPr lang="en-US" sz="2400" dirty="0" smtClean="0">
                <a:solidFill>
                  <a:srgbClr val="FFFF00"/>
                </a:solidFill>
                <a:latin typeface="Arial" panose="020B0604020202020204" pitchFamily="34" charset="0"/>
                <a:cs typeface="Arial" panose="020B0604020202020204" pitchFamily="34" charset="0"/>
              </a:rPr>
              <a:t> village during </a:t>
            </a:r>
          </a:p>
          <a:p>
            <a:r>
              <a:rPr lang="en-US" sz="2400" dirty="0" smtClean="0">
                <a:solidFill>
                  <a:srgbClr val="FFFF00"/>
                </a:solidFill>
                <a:latin typeface="Arial" panose="020B0604020202020204" pitchFamily="34" charset="0"/>
                <a:cs typeface="Arial" panose="020B0604020202020204" pitchFamily="34" charset="0"/>
              </a:rPr>
              <a:t>a training session in Dec 2014</a:t>
            </a:r>
            <a:endParaRPr lang="en-US" sz="2400" dirty="0">
              <a:solidFill>
                <a:srgbClr val="FFFF00"/>
              </a:solidFill>
              <a:latin typeface="Arial" panose="020B0604020202020204" pitchFamily="34" charset="0"/>
              <a:cs typeface="Arial" panose="020B0604020202020204" pitchFamily="34" charset="0"/>
            </a:endParaRPr>
          </a:p>
        </p:txBody>
      </p:sp>
      <p:sp>
        <p:nvSpPr>
          <p:cNvPr id="8" name="Rectangle 7"/>
          <p:cNvSpPr/>
          <p:nvPr/>
        </p:nvSpPr>
        <p:spPr>
          <a:xfrm>
            <a:off x="783770" y="4564342"/>
            <a:ext cx="2590801" cy="461665"/>
          </a:xfrm>
          <a:prstGeom prst="rect">
            <a:avLst/>
          </a:prstGeom>
        </p:spPr>
        <p:txBody>
          <a:bodyPr wrap="square">
            <a:spAutoFit/>
          </a:bodyPr>
          <a:lstStyle/>
          <a:p>
            <a:r>
              <a:rPr lang="en-US" sz="2400" dirty="0" smtClean="0">
                <a:solidFill>
                  <a:srgbClr val="FFFF00"/>
                </a:solidFill>
                <a:latin typeface="Arial" panose="020B0604020202020204" pitchFamily="34" charset="0"/>
                <a:cs typeface="Arial" panose="020B0604020202020204" pitchFamily="34" charset="0"/>
              </a:rPr>
              <a:t>Demo plot layout</a:t>
            </a:r>
            <a:endParaRPr lang="en-US" sz="2400"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8532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715000"/>
            <a:ext cx="7756263" cy="762000"/>
          </a:xfrm>
        </p:spPr>
        <p:txBody>
          <a:bodyPr/>
          <a:lstStyle/>
          <a:p>
            <a:pPr algn="l"/>
            <a:r>
              <a:rPr lang="en-US" sz="2000" dirty="0" smtClean="0">
                <a:cs typeface="Arial" panose="020B0604020202020204" pitchFamily="34" charset="0"/>
              </a:rPr>
              <a:t>Farmer are doubling maize yield by using locally available </a:t>
            </a:r>
            <a:r>
              <a:rPr lang="en-US" sz="2000" dirty="0" err="1" smtClean="0">
                <a:cs typeface="Arial" panose="020B0604020202020204" pitchFamily="34" charset="0"/>
              </a:rPr>
              <a:t>Minjingu</a:t>
            </a:r>
            <a:r>
              <a:rPr lang="en-US" sz="2000" dirty="0" smtClean="0">
                <a:cs typeface="Arial" panose="020B0604020202020204" pitchFamily="34" charset="0"/>
              </a:rPr>
              <a:t> Fertilizer and improved </a:t>
            </a:r>
            <a:r>
              <a:rPr lang="en-US" sz="2000" dirty="0">
                <a:cs typeface="Arial" panose="020B0604020202020204" pitchFamily="34" charset="0"/>
              </a:rPr>
              <a:t>m</a:t>
            </a:r>
            <a:r>
              <a:rPr lang="en-US" sz="2000" dirty="0" smtClean="0">
                <a:cs typeface="Arial" panose="020B0604020202020204" pitchFamily="34" charset="0"/>
              </a:rPr>
              <a:t>aize varieties in their baby plots</a:t>
            </a:r>
            <a:endParaRPr lang="en-US" sz="2000" dirty="0">
              <a:cs typeface="Arial" panose="020B0604020202020204" pitchFamily="34" charset="0"/>
            </a:endParaRP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211251"/>
            <a:ext cx="3962400" cy="3503749"/>
          </a:xfrm>
          <a:prstGeom prst="rect">
            <a:avLst/>
          </a:prstGeom>
          <a:noFill/>
          <a:ln>
            <a:noFill/>
          </a:ln>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2204324"/>
            <a:ext cx="3886200" cy="3449320"/>
          </a:xfrm>
          <a:prstGeom prst="rect">
            <a:avLst/>
          </a:prstGeom>
          <a:noFill/>
          <a:ln>
            <a:noFill/>
          </a:ln>
        </p:spPr>
      </p:pic>
      <p:sp>
        <p:nvSpPr>
          <p:cNvPr id="8" name="Rectangle 7"/>
          <p:cNvSpPr/>
          <p:nvPr/>
        </p:nvSpPr>
        <p:spPr>
          <a:xfrm>
            <a:off x="838200" y="1066800"/>
            <a:ext cx="8305800" cy="830997"/>
          </a:xfrm>
          <a:prstGeom prst="rect">
            <a:avLst/>
          </a:prstGeom>
        </p:spPr>
        <p:txBody>
          <a:bodyPr wrap="square">
            <a:spAutoFit/>
          </a:bodyPr>
          <a:lstStyle/>
          <a:p>
            <a:r>
              <a:rPr lang="en-US" sz="2400" b="1" dirty="0" smtClean="0">
                <a:cs typeface="Arial" panose="020B0604020202020204" pitchFamily="34" charset="0"/>
              </a:rPr>
              <a:t>Response </a:t>
            </a:r>
            <a:r>
              <a:rPr lang="en-US" sz="2400" b="1" dirty="0">
                <a:cs typeface="Arial" panose="020B0604020202020204" pitchFamily="34" charset="0"/>
              </a:rPr>
              <a:t>of Maize to </a:t>
            </a:r>
            <a:r>
              <a:rPr lang="it-IT" sz="2400" b="1" dirty="0">
                <a:cs typeface="Arial" panose="020B0604020202020204" pitchFamily="34" charset="0"/>
              </a:rPr>
              <a:t>Yara Mila Cereal </a:t>
            </a:r>
            <a:r>
              <a:rPr lang="it-IT" sz="2400" b="1" dirty="0" smtClean="0">
                <a:cs typeface="Arial" panose="020B0604020202020204" pitchFamily="34" charset="0"/>
              </a:rPr>
              <a:t>(Yara) and Minjingu </a:t>
            </a:r>
            <a:r>
              <a:rPr lang="it-IT" sz="2400" b="1" dirty="0">
                <a:cs typeface="Arial" panose="020B0604020202020204" pitchFamily="34" charset="0"/>
              </a:rPr>
              <a:t>Mazao </a:t>
            </a:r>
            <a:r>
              <a:rPr lang="it-IT" sz="2400" b="1" dirty="0" smtClean="0">
                <a:cs typeface="Arial" panose="020B0604020202020204" pitchFamily="34" charset="0"/>
              </a:rPr>
              <a:t>(MM) </a:t>
            </a:r>
            <a:r>
              <a:rPr lang="en-US" sz="2400" b="1" dirty="0" smtClean="0">
                <a:cs typeface="Arial" panose="020B0604020202020204" pitchFamily="34" charset="0"/>
              </a:rPr>
              <a:t>fertilizers </a:t>
            </a:r>
            <a:r>
              <a:rPr lang="en-US" sz="2400" b="1" dirty="0">
                <a:cs typeface="Arial" panose="020B0604020202020204" pitchFamily="34" charset="0"/>
              </a:rPr>
              <a:t>under farmer managed </a:t>
            </a:r>
            <a:r>
              <a:rPr lang="en-US" sz="2400" b="1" dirty="0" smtClean="0">
                <a:cs typeface="Arial" panose="020B0604020202020204" pitchFamily="34" charset="0"/>
              </a:rPr>
              <a:t>conditions: </a:t>
            </a:r>
            <a:r>
              <a:rPr lang="en-US" sz="2400" b="1" dirty="0" smtClean="0">
                <a:solidFill>
                  <a:srgbClr val="FF0000"/>
                </a:solidFill>
                <a:cs typeface="Arial" panose="020B0604020202020204" pitchFamily="34" charset="0"/>
              </a:rPr>
              <a:t>2015</a:t>
            </a:r>
            <a:endParaRPr lang="en-US" sz="2400" b="1" dirty="0">
              <a:solidFill>
                <a:srgbClr val="FF0000"/>
              </a:solidFill>
              <a:cs typeface="Arial" panose="020B0604020202020204" pitchFamily="34" charset="0"/>
            </a:endParaRPr>
          </a:p>
        </p:txBody>
      </p:sp>
    </p:spTree>
    <p:extLst>
      <p:ext uri="{BB962C8B-B14F-4D97-AF65-F5344CB8AC3E}">
        <p14:creationId xmlns:p14="http://schemas.microsoft.com/office/powerpoint/2010/main" val="65742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0"/>
            <a:ext cx="8077200" cy="1470025"/>
          </a:xfrm>
        </p:spPr>
        <p:txBody>
          <a:bodyPr/>
          <a:lstStyle/>
          <a:p>
            <a:r>
              <a:rPr lang="en-US" dirty="0" smtClean="0"/>
              <a:t>Cluster 2: Integrated </a:t>
            </a:r>
            <a:r>
              <a:rPr lang="en-US" dirty="0"/>
              <a:t>Land and Water </a:t>
            </a:r>
            <a:r>
              <a:rPr lang="en-US" dirty="0" smtClean="0"/>
              <a:t>Management</a:t>
            </a:r>
            <a:endParaRPr lang="en-US" dirty="0"/>
          </a:p>
        </p:txBody>
      </p:sp>
      <p:sp>
        <p:nvSpPr>
          <p:cNvPr id="3" name="Subtitle 2"/>
          <p:cNvSpPr>
            <a:spLocks noGrp="1"/>
          </p:cNvSpPr>
          <p:nvPr>
            <p:ph type="subTitle" idx="1"/>
          </p:nvPr>
        </p:nvSpPr>
        <p:spPr>
          <a:xfrm>
            <a:off x="609600" y="3276600"/>
            <a:ext cx="8153400" cy="1905000"/>
          </a:xfrm>
        </p:spPr>
        <p:txBody>
          <a:bodyPr/>
          <a:lstStyle/>
          <a:p>
            <a:r>
              <a:rPr lang="en-US" sz="3600" dirty="0" smtClean="0"/>
              <a:t>Led by ARI-</a:t>
            </a:r>
            <a:r>
              <a:rPr lang="en-US" sz="3600" dirty="0" err="1" smtClean="0"/>
              <a:t>Hombolo</a:t>
            </a:r>
            <a:r>
              <a:rPr lang="en-US" sz="3600" dirty="0" smtClean="0"/>
              <a:t> (E. Swai</a:t>
            </a:r>
            <a:r>
              <a:rPr lang="en-US" sz="3600" dirty="0"/>
              <a:t>) </a:t>
            </a:r>
            <a:endParaRPr lang="en-US" sz="3600" dirty="0" smtClean="0"/>
          </a:p>
          <a:p>
            <a:pPr algn="l"/>
            <a:r>
              <a:rPr lang="en-US" sz="3600" dirty="0" smtClean="0">
                <a:solidFill>
                  <a:srgbClr val="FF0000"/>
                </a:solidFill>
              </a:rPr>
              <a:t>Output </a:t>
            </a:r>
            <a:r>
              <a:rPr lang="en-US" sz="3600" dirty="0">
                <a:solidFill>
                  <a:srgbClr val="FF0000"/>
                </a:solidFill>
              </a:rPr>
              <a:t>5 &amp; 6</a:t>
            </a:r>
            <a:r>
              <a:rPr lang="en-US" sz="3600" dirty="0"/>
              <a:t>: Resilient, productivity enhancing and crop nutrition innovations</a:t>
            </a:r>
          </a:p>
        </p:txBody>
      </p:sp>
    </p:spTree>
    <p:extLst>
      <p:ext uri="{BB962C8B-B14F-4D97-AF65-F5344CB8AC3E}">
        <p14:creationId xmlns:p14="http://schemas.microsoft.com/office/powerpoint/2010/main" val="215285429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RISING_presentation_template_Global">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AfricaRISING_presentation_template_Global</Template>
  <TotalTime>4476</TotalTime>
  <Words>2174</Words>
  <Application>Microsoft Office PowerPoint</Application>
  <PresentationFormat>On-screen Show (4:3)</PresentationFormat>
  <Paragraphs>224</Paragraphs>
  <Slides>22</Slides>
  <Notes>11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AfricaRISING_presentation_template_Global</vt:lpstr>
      <vt:lpstr>1_Custom Design</vt:lpstr>
      <vt:lpstr>PowerPoint Presentation</vt:lpstr>
      <vt:lpstr>PowerPoint Presentation</vt:lpstr>
      <vt:lpstr>Theme 2 Clusters/Components</vt:lpstr>
      <vt:lpstr>PowerPoint Presentation</vt:lpstr>
      <vt:lpstr>Soil Health Indicators for SI: (Output 1: characterization of intervention sites); 2013-14</vt:lpstr>
      <vt:lpstr>PowerPoint Presentation</vt:lpstr>
      <vt:lpstr>PowerPoint Presentation</vt:lpstr>
      <vt:lpstr>Farmer are doubling maize yield by using locally available Minjingu Fertilizer and improved maize varieties in their baby plots</vt:lpstr>
      <vt:lpstr>Cluster 2: Integrated Land and Water Management</vt:lpstr>
      <vt:lpstr>Integrated and landscape Approaches for SWM in KK:</vt:lpstr>
      <vt:lpstr>PowerPoint Presentation</vt:lpstr>
      <vt:lpstr>PowerPoint Presentation</vt:lpstr>
      <vt:lpstr>Cluster 3: Tree (Agroforestry) Integration for SI</vt:lpstr>
      <vt:lpstr>PowerPoint Presentation</vt:lpstr>
      <vt:lpstr>PowerPoint Presentation</vt:lpstr>
      <vt:lpstr>PowerPoint Presentation</vt:lpstr>
      <vt:lpstr>Cluster 4: Integrated livestock and poultry management for productivity enhancement </vt:lpstr>
      <vt:lpstr>Superior ecotype and Improved Mgt.</vt:lpstr>
      <vt:lpstr>PowerPoint Presentation</vt:lpstr>
      <vt:lpstr>Highlights of Key Achievements</vt:lpstr>
      <vt:lpstr>Further Research</vt:lpstr>
      <vt:lpstr>Challenges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Catherine Njuguna</dc:creator>
  <cp:lastModifiedBy>Anthony Kimaro</cp:lastModifiedBy>
  <cp:revision>165</cp:revision>
  <cp:lastPrinted>2011-10-06T11:45:23Z</cp:lastPrinted>
  <dcterms:created xsi:type="dcterms:W3CDTF">2014-09-06T13:23:46Z</dcterms:created>
  <dcterms:modified xsi:type="dcterms:W3CDTF">2016-06-30T06:36:34Z</dcterms:modified>
</cp:coreProperties>
</file>